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notesMasterIdLst>
    <p:notesMasterId r:id="rId71"/>
  </p:notesMasterIdLst>
  <p:sldIdLst>
    <p:sldId id="256" r:id="rId2"/>
    <p:sldId id="299" r:id="rId3"/>
    <p:sldId id="262" r:id="rId4"/>
    <p:sldId id="263" r:id="rId5"/>
    <p:sldId id="259" r:id="rId6"/>
    <p:sldId id="260" r:id="rId7"/>
    <p:sldId id="265" r:id="rId8"/>
    <p:sldId id="266" r:id="rId9"/>
    <p:sldId id="267" r:id="rId10"/>
    <p:sldId id="268" r:id="rId11"/>
    <p:sldId id="269" r:id="rId12"/>
    <p:sldId id="270" r:id="rId13"/>
    <p:sldId id="279" r:id="rId14"/>
    <p:sldId id="280" r:id="rId15"/>
    <p:sldId id="271" r:id="rId16"/>
    <p:sldId id="272" r:id="rId17"/>
    <p:sldId id="273" r:id="rId18"/>
    <p:sldId id="289" r:id="rId19"/>
    <p:sldId id="281" r:id="rId20"/>
    <p:sldId id="277" r:id="rId21"/>
    <p:sldId id="278" r:id="rId22"/>
    <p:sldId id="283" r:id="rId23"/>
    <p:sldId id="284" r:id="rId24"/>
    <p:sldId id="305" r:id="rId25"/>
    <p:sldId id="306" r:id="rId26"/>
    <p:sldId id="323" r:id="rId27"/>
    <p:sldId id="304" r:id="rId28"/>
    <p:sldId id="307" r:id="rId29"/>
    <p:sldId id="302" r:id="rId30"/>
    <p:sldId id="285" r:id="rId31"/>
    <p:sldId id="322" r:id="rId32"/>
    <p:sldId id="286" r:id="rId33"/>
    <p:sldId id="287" r:id="rId34"/>
    <p:sldId id="288" r:id="rId35"/>
    <p:sldId id="291" r:id="rId36"/>
    <p:sldId id="303" r:id="rId37"/>
    <p:sldId id="321" r:id="rId38"/>
    <p:sldId id="297" r:id="rId39"/>
    <p:sldId id="298" r:id="rId40"/>
    <p:sldId id="290" r:id="rId41"/>
    <p:sldId id="292" r:id="rId42"/>
    <p:sldId id="275" r:id="rId43"/>
    <p:sldId id="274" r:id="rId44"/>
    <p:sldId id="295" r:id="rId45"/>
    <p:sldId id="314" r:id="rId46"/>
    <p:sldId id="311" r:id="rId47"/>
    <p:sldId id="312" r:id="rId48"/>
    <p:sldId id="313" r:id="rId49"/>
    <p:sldId id="332" r:id="rId50"/>
    <p:sldId id="324" r:id="rId51"/>
    <p:sldId id="329" r:id="rId52"/>
    <p:sldId id="327" r:id="rId53"/>
    <p:sldId id="333" r:id="rId54"/>
    <p:sldId id="334" r:id="rId55"/>
    <p:sldId id="335" r:id="rId56"/>
    <p:sldId id="336" r:id="rId57"/>
    <p:sldId id="337" r:id="rId58"/>
    <p:sldId id="338" r:id="rId59"/>
    <p:sldId id="345" r:id="rId60"/>
    <p:sldId id="344" r:id="rId61"/>
    <p:sldId id="342" r:id="rId62"/>
    <p:sldId id="343" r:id="rId63"/>
    <p:sldId id="348" r:id="rId64"/>
    <p:sldId id="340" r:id="rId65"/>
    <p:sldId id="341" r:id="rId66"/>
    <p:sldId id="346" r:id="rId67"/>
    <p:sldId id="347" r:id="rId68"/>
    <p:sldId id="349" r:id="rId69"/>
    <p:sldId id="350"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DD7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50" d="100"/>
          <a:sy n="50" d="100"/>
        </p:scale>
        <p:origin x="-2720" y="-7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3D4" qsCatId="3D" csTypeId="urn:microsoft.com/office/officeart/2005/8/colors/accent0_2" csCatId="mainScheme" phldr="1"/>
      <dgm:spPr/>
      <dgm:t>
        <a:bodyPr/>
        <a:lstStyle/>
        <a:p>
          <a:endParaRPr lang="en-US"/>
        </a:p>
      </dgm:t>
    </dgm:pt>
    <dgm:pt modelId="{C95CA2F0-D84A-8849-BE84-E8858F236180}">
      <dgm:prSet phldrT="[Text]" custT="1"/>
      <dgm:spPr>
        <a:solidFill>
          <a:schemeClr val="bg2">
            <a:lumMod val="75000"/>
          </a:schemeClr>
        </a:solidFill>
      </dgm:spPr>
      <dgm:t>
        <a:bodyPr/>
        <a:lstStyle/>
        <a:p>
          <a:r>
            <a:rPr lang="en-US" sz="2000" b="1" i="0" dirty="0" smtClean="0">
              <a:solidFill>
                <a:schemeClr val="tx1"/>
              </a:solidFill>
              <a:latin typeface="Times New Roman" charset="0"/>
              <a:ea typeface="Times New Roman" charset="0"/>
              <a:cs typeface="Times New Roman" charset="0"/>
            </a:rPr>
            <a:t>Forecasting Model Stages</a:t>
          </a:r>
          <a:endParaRPr lang="en-US" sz="2000" b="1" i="0" dirty="0">
            <a:solidFill>
              <a:schemeClr val="tx1"/>
            </a:solidFill>
            <a:latin typeface="Times New Roman" charset="0"/>
            <a:ea typeface="Times New Roman" charset="0"/>
            <a:cs typeface="Times New Roman" charset="0"/>
          </a:endParaRPr>
        </a:p>
      </dgm:t>
    </dgm:pt>
    <dgm:pt modelId="{01696AF9-D0A3-D249-921E-E3FB57A9DAB4}" type="parTrans" cxnId="{A34CD88F-5994-AB43-8B48-E526EC4A1BC1}">
      <dgm:prSet/>
      <dgm:spPr/>
      <dgm:t>
        <a:bodyPr/>
        <a:lstStyle/>
        <a:p>
          <a:endParaRPr lang="en-US"/>
        </a:p>
      </dgm:t>
    </dgm:pt>
    <dgm:pt modelId="{69A17BC4-C157-724F-B984-8B4219A88B69}" type="sibTrans" cxnId="{A34CD88F-5994-AB43-8B48-E526EC4A1BC1}">
      <dgm:prSet/>
      <dgm:spPr/>
      <dgm:t>
        <a:bodyPr/>
        <a:lstStyle/>
        <a:p>
          <a:endParaRPr lang="en-US"/>
        </a:p>
      </dgm:t>
    </dgm:pt>
    <dgm:pt modelId="{7EDC375A-7D5F-5C49-82FD-DDBF09DA15BF}">
      <dgm:prSet phldrT="[Text]" custT="1"/>
      <dgm:spPr>
        <a:solidFill>
          <a:schemeClr val="bg2">
            <a:lumMod val="75000"/>
          </a:schemeClr>
        </a:solidFill>
      </dgm:spPr>
      <dgm:t>
        <a:bodyPr/>
        <a:lstStyle/>
        <a:p>
          <a:r>
            <a:rPr lang="en-US" sz="2000" b="1" i="0" dirty="0" smtClean="0">
              <a:solidFill>
                <a:schemeClr val="tx1"/>
              </a:solidFill>
              <a:latin typeface="Times New Roman" charset="0"/>
              <a:ea typeface="Times New Roman" charset="0"/>
              <a:cs typeface="Times New Roman" charset="0"/>
            </a:rPr>
            <a:t>Model Results</a:t>
          </a:r>
          <a:endParaRPr lang="en-US" sz="2000" b="1" i="0" dirty="0">
            <a:solidFill>
              <a:schemeClr val="tx1"/>
            </a:solidFill>
            <a:latin typeface="Times New Roman" charset="0"/>
            <a:ea typeface="Times New Roman" charset="0"/>
            <a:cs typeface="Times New Roman" charset="0"/>
          </a:endParaRPr>
        </a:p>
      </dgm:t>
    </dgm:pt>
    <dgm:pt modelId="{B63E5FCE-BE77-604B-BC62-B55EF7D54397}" type="parTrans" cxnId="{72041A66-CF15-F84C-AC4A-B8A347EE1539}">
      <dgm:prSet/>
      <dgm:spPr/>
      <dgm:t>
        <a:bodyPr/>
        <a:lstStyle/>
        <a:p>
          <a:endParaRPr lang="en-US"/>
        </a:p>
      </dgm:t>
    </dgm:pt>
    <dgm:pt modelId="{E76694D3-B266-DB43-B824-9B7FFAE46718}" type="sibTrans" cxnId="{72041A66-CF15-F84C-AC4A-B8A347EE1539}">
      <dgm:prSet/>
      <dgm:spPr/>
      <dgm:t>
        <a:bodyPr/>
        <a:lstStyle/>
        <a:p>
          <a:endParaRPr lang="en-US"/>
        </a:p>
      </dgm:t>
    </dgm:pt>
    <dgm:pt modelId="{438E0BF3-AA92-434B-9FAA-78058C360696}">
      <dgm:prSet phldrT="[Text]" custT="1"/>
      <dgm:spPr>
        <a:solidFill>
          <a:schemeClr val="bg2">
            <a:lumMod val="75000"/>
          </a:schemeClr>
        </a:solidFill>
      </dgm:spPr>
      <dgm:t>
        <a:bodyPr/>
        <a:lstStyle/>
        <a:p>
          <a:r>
            <a:rPr lang="en-US" sz="2000" b="1" i="0" dirty="0" smtClean="0">
              <a:solidFill>
                <a:schemeClr val="tx1"/>
              </a:solidFill>
              <a:latin typeface="Times New Roman" charset="0"/>
              <a:ea typeface="Times New Roman" charset="0"/>
              <a:cs typeface="Times New Roman" charset="0"/>
            </a:rPr>
            <a:t>2014 Energy Forecasting Global Competition</a:t>
          </a:r>
          <a:endParaRPr lang="en-US" sz="2000" b="1" i="0" dirty="0">
            <a:solidFill>
              <a:schemeClr val="tx1"/>
            </a:solidFill>
            <a:latin typeface="Times New Roman" charset="0"/>
            <a:ea typeface="Times New Roman" charset="0"/>
            <a:cs typeface="Times New Roman" charset="0"/>
          </a:endParaRP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a:p>
      </dgm:t>
    </dgm:pt>
    <dgm:pt modelId="{63F7BB33-DDA3-E042-AB37-77FF22E7BC15}">
      <dgm:prSet phldrT="[Text]" custT="1"/>
      <dgm:spPr>
        <a:solidFill>
          <a:schemeClr val="bg2">
            <a:lumMod val="90000"/>
          </a:schemeClr>
        </a:solidFill>
        <a:ln>
          <a:solidFill>
            <a:schemeClr val="bg2">
              <a:lumMod val="25000"/>
            </a:schemeClr>
          </a:solidFill>
        </a:ln>
      </dgm:spPr>
      <dgm:t>
        <a:bodyPr/>
        <a:lstStyle/>
        <a:p>
          <a:r>
            <a:rPr lang="en-US" sz="2400" b="1" i="0" dirty="0" smtClean="0">
              <a:solidFill>
                <a:schemeClr val="tx1"/>
              </a:solidFill>
              <a:latin typeface="Times New Roman" charset="0"/>
              <a:ea typeface="Times New Roman" charset="0"/>
              <a:cs typeface="Times New Roman" charset="0"/>
            </a:rPr>
            <a:t>Presentation Outline</a:t>
          </a:r>
          <a:endParaRPr lang="en-US" sz="2400" dirty="0">
            <a:solidFill>
              <a:schemeClr val="tx1"/>
            </a:solidFill>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t>
        <a:bodyPr/>
        <a:lstStyle/>
        <a:p>
          <a:endParaRPr lang="en-US"/>
        </a:p>
      </dgm:t>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LinFactNeighborX="513" custLinFactNeighborY="-39577">
        <dgm:presLayoutVars>
          <dgm:chPref val="3"/>
        </dgm:presLayoutVars>
      </dgm:prSet>
      <dgm:spPr/>
      <dgm:t>
        <a:bodyPr/>
        <a:lstStyle/>
        <a:p>
          <a:endParaRPr lang="en-US"/>
        </a:p>
      </dgm:t>
    </dgm:pt>
    <dgm:pt modelId="{25B93E6D-CBFF-9A4E-9942-963456519F4E}" type="pres">
      <dgm:prSet presAssocID="{63F7BB33-DDA3-E042-AB37-77FF22E7BC15}" presName="rootConnector1" presStyleLbl="node1" presStyleIdx="0" presStyleCnt="0"/>
      <dgm:spPr/>
      <dgm:t>
        <a:bodyPr/>
        <a:lstStyle/>
        <a:p>
          <a:endParaRPr lang="en-US"/>
        </a:p>
      </dgm:t>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t>
        <a:bodyPr/>
        <a:lstStyle/>
        <a:p>
          <a:endParaRPr lang="en-US"/>
        </a:p>
      </dgm:t>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115828">
        <dgm:presLayoutVars>
          <dgm:chPref val="3"/>
        </dgm:presLayoutVars>
      </dgm:prSet>
      <dgm:spPr/>
      <dgm:t>
        <a:bodyPr/>
        <a:lstStyle/>
        <a:p>
          <a:endParaRPr lang="en-US"/>
        </a:p>
      </dgm:t>
    </dgm:pt>
    <dgm:pt modelId="{21C6FC21-A5C3-A146-BC26-081A5525D315}" type="pres">
      <dgm:prSet presAssocID="{438E0BF3-AA92-434B-9FAA-78058C360696}" presName="rootConnector" presStyleLbl="node2" presStyleIdx="0" presStyleCnt="3"/>
      <dgm:spPr/>
      <dgm:t>
        <a:bodyPr/>
        <a:lstStyle/>
        <a:p>
          <a:endParaRPr lang="en-US"/>
        </a:p>
      </dgm:t>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875F74BF-AC41-924C-8904-6225BF2F6523}" type="pres">
      <dgm:prSet presAssocID="{01696AF9-D0A3-D249-921E-E3FB57A9DAB4}" presName="Name37" presStyleLbl="parChTrans1D2" presStyleIdx="1" presStyleCnt="3"/>
      <dgm:spPr/>
      <dgm:t>
        <a:bodyPr/>
        <a:lstStyle/>
        <a:p>
          <a:endParaRPr lang="en-US"/>
        </a:p>
      </dgm:t>
    </dgm:pt>
    <dgm:pt modelId="{CC14A4F8-4B4D-2C4D-A317-32B94691F4A1}" type="pres">
      <dgm:prSet presAssocID="{C95CA2F0-D84A-8849-BE84-E8858F236180}" presName="hierRoot2" presStyleCnt="0">
        <dgm:presLayoutVars>
          <dgm:hierBranch val="init"/>
        </dgm:presLayoutVars>
      </dgm:prSet>
      <dgm:spPr/>
    </dgm:pt>
    <dgm:pt modelId="{0013B9C0-EAE8-244A-B4BC-5DDFA47779C0}" type="pres">
      <dgm:prSet presAssocID="{C95CA2F0-D84A-8849-BE84-E8858F236180}" presName="rootComposite" presStyleCnt="0"/>
      <dgm:spPr/>
    </dgm:pt>
    <dgm:pt modelId="{7E1A7E54-AD31-C74C-9BAB-1F97789182CF}" type="pres">
      <dgm:prSet presAssocID="{C95CA2F0-D84A-8849-BE84-E8858F236180}" presName="rootText" presStyleLbl="node2" presStyleIdx="1" presStyleCnt="3" custLinFactNeighborX="-8177">
        <dgm:presLayoutVars>
          <dgm:chPref val="3"/>
        </dgm:presLayoutVars>
      </dgm:prSet>
      <dgm:spPr/>
      <dgm:t>
        <a:bodyPr/>
        <a:lstStyle/>
        <a:p>
          <a:endParaRPr lang="en-US"/>
        </a:p>
      </dgm:t>
    </dgm:pt>
    <dgm:pt modelId="{1998EAAD-5D19-654D-9E2A-11F6F10D27A0}" type="pres">
      <dgm:prSet presAssocID="{C95CA2F0-D84A-8849-BE84-E8858F236180}" presName="rootConnector" presStyleLbl="node2" presStyleIdx="1" presStyleCnt="3"/>
      <dgm:spPr/>
      <dgm:t>
        <a:bodyPr/>
        <a:lstStyle/>
        <a:p>
          <a:endParaRPr lang="en-US"/>
        </a:p>
      </dgm:t>
    </dgm:pt>
    <dgm:pt modelId="{CD8EF666-F25F-3947-90D6-29060146B412}" type="pres">
      <dgm:prSet presAssocID="{C95CA2F0-D84A-8849-BE84-E8858F236180}" presName="hierChild4" presStyleCnt="0"/>
      <dgm:spPr/>
    </dgm:pt>
    <dgm:pt modelId="{EFBAE59D-3D87-1B45-A1BB-4BD8E09AB6B0}" type="pres">
      <dgm:prSet presAssocID="{C95CA2F0-D84A-8849-BE84-E8858F236180}" presName="hierChild5" presStyleCnt="0"/>
      <dgm:spPr/>
    </dgm:pt>
    <dgm:pt modelId="{C07424E2-0D15-C348-8879-A61801054E0C}" type="pres">
      <dgm:prSet presAssocID="{B63E5FCE-BE77-604B-BC62-B55EF7D54397}" presName="Name37" presStyleLbl="parChTrans1D2" presStyleIdx="2" presStyleCnt="3"/>
      <dgm:spPr/>
      <dgm:t>
        <a:bodyPr/>
        <a:lstStyle/>
        <a:p>
          <a:endParaRPr lang="en-US"/>
        </a:p>
      </dgm:t>
    </dgm:pt>
    <dgm:pt modelId="{2BA84D12-D7C6-5F42-979F-0E80C8A7BC85}" type="pres">
      <dgm:prSet presAssocID="{7EDC375A-7D5F-5C49-82FD-DDBF09DA15BF}" presName="hierRoot2" presStyleCnt="0">
        <dgm:presLayoutVars>
          <dgm:hierBranch val="init"/>
        </dgm:presLayoutVars>
      </dgm:prSet>
      <dgm:spPr/>
    </dgm:pt>
    <dgm:pt modelId="{7571CEE6-E711-DD41-B5A8-0F9CF3D1AE6F}" type="pres">
      <dgm:prSet presAssocID="{7EDC375A-7D5F-5C49-82FD-DDBF09DA15BF}" presName="rootComposite" presStyleCnt="0"/>
      <dgm:spPr/>
    </dgm:pt>
    <dgm:pt modelId="{21AA42B4-B359-C44B-82F7-CE99C0525937}" type="pres">
      <dgm:prSet presAssocID="{7EDC375A-7D5F-5C49-82FD-DDBF09DA15BF}" presName="rootText" presStyleLbl="node2" presStyleIdx="2" presStyleCnt="3" custLinFactNeighborX="-13838">
        <dgm:presLayoutVars>
          <dgm:chPref val="3"/>
        </dgm:presLayoutVars>
      </dgm:prSet>
      <dgm:spPr/>
      <dgm:t>
        <a:bodyPr/>
        <a:lstStyle/>
        <a:p>
          <a:endParaRPr lang="en-US"/>
        </a:p>
      </dgm:t>
    </dgm:pt>
    <dgm:pt modelId="{D1C31D30-A68E-6F42-8779-6124EE87ED02}" type="pres">
      <dgm:prSet presAssocID="{7EDC375A-7D5F-5C49-82FD-DDBF09DA15BF}" presName="rootConnector" presStyleLbl="node2" presStyleIdx="2" presStyleCnt="3"/>
      <dgm:spPr/>
      <dgm:t>
        <a:bodyPr/>
        <a:lstStyle/>
        <a:p>
          <a:endParaRPr lang="en-US"/>
        </a:p>
      </dgm:t>
    </dgm:pt>
    <dgm:pt modelId="{26D29226-4170-2F41-8C7E-F65A970485C9}" type="pres">
      <dgm:prSet presAssocID="{7EDC375A-7D5F-5C49-82FD-DDBF09DA15BF}" presName="hierChild4" presStyleCnt="0"/>
      <dgm:spPr/>
    </dgm:pt>
    <dgm:pt modelId="{30E7A0DC-8AE9-D14D-9EE4-BFC0DF879CC0}" type="pres">
      <dgm:prSet presAssocID="{7EDC375A-7D5F-5C49-82FD-DDBF09DA15BF}" presName="hierChild5" presStyleCnt="0"/>
      <dgm:spPr/>
    </dgm:pt>
    <dgm:pt modelId="{14343DB5-8D5B-A247-B940-D9EC8FE3CE64}" type="pres">
      <dgm:prSet presAssocID="{63F7BB33-DDA3-E042-AB37-77FF22E7BC15}" presName="hierChild3" presStyleCnt="0"/>
      <dgm:spPr/>
    </dgm:pt>
  </dgm:ptLst>
  <dgm:cxnLst>
    <dgm:cxn modelId="{9FB6DF62-84C2-4147-9F13-EB7F7D1EF3D1}" type="presOf" srcId="{C95CA2F0-D84A-8849-BE84-E8858F236180}" destId="{7E1A7E54-AD31-C74C-9BAB-1F97789182CF}" srcOrd="0" destOrd="0" presId="urn:microsoft.com/office/officeart/2005/8/layout/orgChart1"/>
    <dgm:cxn modelId="{7B584E71-75D9-E54F-B799-A847129A33C1}" type="presOf" srcId="{B63E5FCE-BE77-604B-BC62-B55EF7D54397}" destId="{C07424E2-0D15-C348-8879-A61801054E0C}" srcOrd="0" destOrd="0" presId="urn:microsoft.com/office/officeart/2005/8/layout/orgChart1"/>
    <dgm:cxn modelId="{AD9B467D-D522-3745-8B01-5CA3FDE62EEF}" type="presOf" srcId="{438E0BF3-AA92-434B-9FAA-78058C360696}" destId="{DDF6D8D3-BD32-794F-9E9E-71634CC3F050}" srcOrd="0" destOrd="0" presId="urn:microsoft.com/office/officeart/2005/8/layout/orgChart1"/>
    <dgm:cxn modelId="{52876246-EC96-A346-976B-D52B74519D61}" type="presOf" srcId="{17CBD469-1D42-1940-A266-16E32A3D14B4}" destId="{32D27F38-64D2-D145-9C37-1C772EF17BAD}" srcOrd="0" destOrd="0" presId="urn:microsoft.com/office/officeart/2005/8/layout/orgChart1"/>
    <dgm:cxn modelId="{6BF39CD3-13A1-0D4F-AD79-88CA0BFABDD4}" type="presOf" srcId="{87C2AB92-F38A-D043-8EF1-8DE8EB2867DF}" destId="{F736D124-1029-BE4E-BD44-052D3FFFE9BA}" srcOrd="0" destOrd="0" presId="urn:microsoft.com/office/officeart/2005/8/layout/orgChart1"/>
    <dgm:cxn modelId="{A34CD88F-5994-AB43-8B48-E526EC4A1BC1}" srcId="{63F7BB33-DDA3-E042-AB37-77FF22E7BC15}" destId="{C95CA2F0-D84A-8849-BE84-E8858F236180}" srcOrd="1" destOrd="0" parTransId="{01696AF9-D0A3-D249-921E-E3FB57A9DAB4}" sibTransId="{69A17BC4-C157-724F-B984-8B4219A88B69}"/>
    <dgm:cxn modelId="{6AAD211A-5819-EB48-B660-3E8CC32BDA53}" type="presOf" srcId="{7EDC375A-7D5F-5C49-82FD-DDBF09DA15BF}" destId="{21AA42B4-B359-C44B-82F7-CE99C0525937}" srcOrd="0" destOrd="0" presId="urn:microsoft.com/office/officeart/2005/8/layout/orgChart1"/>
    <dgm:cxn modelId="{9D83D0FA-1486-7045-9D9C-7160491DA70B}" type="presOf" srcId="{63F7BB33-DDA3-E042-AB37-77FF22E7BC15}" destId="{4526622F-3FDC-374A-B9B6-FA94C4E60A16}" srcOrd="0" destOrd="0" presId="urn:microsoft.com/office/officeart/2005/8/layout/orgChart1"/>
    <dgm:cxn modelId="{9BBD0E9D-8974-6E43-9413-AE190130ADAE}" type="presOf" srcId="{01696AF9-D0A3-D249-921E-E3FB57A9DAB4}" destId="{875F74BF-AC41-924C-8904-6225BF2F6523}" srcOrd="0" destOrd="0" presId="urn:microsoft.com/office/officeart/2005/8/layout/orgChart1"/>
    <dgm:cxn modelId="{95D71110-02F0-5C4A-8A41-4AFC90DDCC93}" type="presOf" srcId="{63F7BB33-DDA3-E042-AB37-77FF22E7BC15}" destId="{25B93E6D-CBFF-9A4E-9942-963456519F4E}" srcOrd="1" destOrd="0" presId="urn:microsoft.com/office/officeart/2005/8/layout/orgChart1"/>
    <dgm:cxn modelId="{538BE27E-4F85-F548-BDDE-BE00FE6BB0E2}" type="presOf" srcId="{7EDC375A-7D5F-5C49-82FD-DDBF09DA15BF}" destId="{D1C31D30-A68E-6F42-8779-6124EE87ED02}" srcOrd="1" destOrd="0" presId="urn:microsoft.com/office/officeart/2005/8/layout/orgChart1"/>
    <dgm:cxn modelId="{72041A66-CF15-F84C-AC4A-B8A347EE1539}" srcId="{63F7BB33-DDA3-E042-AB37-77FF22E7BC15}" destId="{7EDC375A-7D5F-5C49-82FD-DDBF09DA15BF}" srcOrd="2" destOrd="0" parTransId="{B63E5FCE-BE77-604B-BC62-B55EF7D54397}" sibTransId="{E76694D3-B266-DB43-B824-9B7FFAE46718}"/>
    <dgm:cxn modelId="{BCEC66E4-0E67-044E-8D66-FC17A2BE894A}" type="presOf" srcId="{438E0BF3-AA92-434B-9FAA-78058C360696}" destId="{21C6FC21-A5C3-A146-BC26-081A5525D315}" srcOrd="1"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3ED17AAC-A948-4A46-8B23-5F49380A2F4B}" type="presOf" srcId="{C95CA2F0-D84A-8849-BE84-E8858F236180}" destId="{1998EAAD-5D19-654D-9E2A-11F6F10D27A0}" srcOrd="1"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DA574ACD-ED9D-844B-86EB-72D501E219FF}" type="presParOf" srcId="{F736D124-1029-BE4E-BD44-052D3FFFE9BA}" destId="{536A5964-3AF5-DD47-8D02-B9A9D8B46D95}" srcOrd="0" destOrd="0" presId="urn:microsoft.com/office/officeart/2005/8/layout/orgChart1"/>
    <dgm:cxn modelId="{FC322959-27AD-394A-BD1B-E6B1859BB833}" type="presParOf" srcId="{536A5964-3AF5-DD47-8D02-B9A9D8B46D95}" destId="{4038571F-ABED-1A48-AFBD-BA38B3413E2E}" srcOrd="0" destOrd="0" presId="urn:microsoft.com/office/officeart/2005/8/layout/orgChart1"/>
    <dgm:cxn modelId="{E4210513-FF69-6847-A2AD-AEA5564F5959}" type="presParOf" srcId="{4038571F-ABED-1A48-AFBD-BA38B3413E2E}" destId="{4526622F-3FDC-374A-B9B6-FA94C4E60A16}" srcOrd="0" destOrd="0" presId="urn:microsoft.com/office/officeart/2005/8/layout/orgChart1"/>
    <dgm:cxn modelId="{CDFEA871-0266-3548-ABD4-2A7E1EB47237}" type="presParOf" srcId="{4038571F-ABED-1A48-AFBD-BA38B3413E2E}" destId="{25B93E6D-CBFF-9A4E-9942-963456519F4E}" srcOrd="1" destOrd="0" presId="urn:microsoft.com/office/officeart/2005/8/layout/orgChart1"/>
    <dgm:cxn modelId="{6C037785-FC50-6940-B786-E34F055413F1}" type="presParOf" srcId="{536A5964-3AF5-DD47-8D02-B9A9D8B46D95}" destId="{76574CC6-9DCF-7846-ACF8-2D8613A327A4}" srcOrd="1" destOrd="0" presId="urn:microsoft.com/office/officeart/2005/8/layout/orgChart1"/>
    <dgm:cxn modelId="{1AAC8C1E-72E2-BA45-B3E4-93707E948D7A}" type="presParOf" srcId="{76574CC6-9DCF-7846-ACF8-2D8613A327A4}" destId="{32D27F38-64D2-D145-9C37-1C772EF17BAD}" srcOrd="0" destOrd="0" presId="urn:microsoft.com/office/officeart/2005/8/layout/orgChart1"/>
    <dgm:cxn modelId="{27BA454D-4265-3349-A2CA-0925FCA4D25B}" type="presParOf" srcId="{76574CC6-9DCF-7846-ACF8-2D8613A327A4}" destId="{B3FFD7FF-CEDE-B340-A8A9-5B4A816DA555}" srcOrd="1" destOrd="0" presId="urn:microsoft.com/office/officeart/2005/8/layout/orgChart1"/>
    <dgm:cxn modelId="{71E8B7D8-1FFC-E34A-A7EE-39712C21B049}" type="presParOf" srcId="{B3FFD7FF-CEDE-B340-A8A9-5B4A816DA555}" destId="{E4B6C345-C32A-4449-AB72-1E23751DD118}" srcOrd="0" destOrd="0" presId="urn:microsoft.com/office/officeart/2005/8/layout/orgChart1"/>
    <dgm:cxn modelId="{CF94F881-BD66-9144-942D-AD023F61CD97}" type="presParOf" srcId="{E4B6C345-C32A-4449-AB72-1E23751DD118}" destId="{DDF6D8D3-BD32-794F-9E9E-71634CC3F050}" srcOrd="0" destOrd="0" presId="urn:microsoft.com/office/officeart/2005/8/layout/orgChart1"/>
    <dgm:cxn modelId="{67162CD9-43EF-BA47-8797-2A7341A7AECF}" type="presParOf" srcId="{E4B6C345-C32A-4449-AB72-1E23751DD118}" destId="{21C6FC21-A5C3-A146-BC26-081A5525D315}" srcOrd="1" destOrd="0" presId="urn:microsoft.com/office/officeart/2005/8/layout/orgChart1"/>
    <dgm:cxn modelId="{54328C0F-9A34-9A46-BC46-CD6822FE3BFF}" type="presParOf" srcId="{B3FFD7FF-CEDE-B340-A8A9-5B4A816DA555}" destId="{6CA138F3-13FC-9141-8B3A-D7EEC3720617}" srcOrd="1" destOrd="0" presId="urn:microsoft.com/office/officeart/2005/8/layout/orgChart1"/>
    <dgm:cxn modelId="{041BB7E7-4C7F-5649-B969-D4B2022E8A1B}" type="presParOf" srcId="{B3FFD7FF-CEDE-B340-A8A9-5B4A816DA555}" destId="{E5C29C9F-4400-FD49-BCE9-B9E6157FB7B9}" srcOrd="2" destOrd="0" presId="urn:microsoft.com/office/officeart/2005/8/layout/orgChart1"/>
    <dgm:cxn modelId="{B34FA6D9-4DE6-0F4A-ABE3-F64076D881BA}" type="presParOf" srcId="{76574CC6-9DCF-7846-ACF8-2D8613A327A4}" destId="{875F74BF-AC41-924C-8904-6225BF2F6523}" srcOrd="2" destOrd="0" presId="urn:microsoft.com/office/officeart/2005/8/layout/orgChart1"/>
    <dgm:cxn modelId="{E1565674-C15C-724F-BFE1-1FB0FFA55FEB}" type="presParOf" srcId="{76574CC6-9DCF-7846-ACF8-2D8613A327A4}" destId="{CC14A4F8-4B4D-2C4D-A317-32B94691F4A1}" srcOrd="3" destOrd="0" presId="urn:microsoft.com/office/officeart/2005/8/layout/orgChart1"/>
    <dgm:cxn modelId="{9F630A04-78A6-A240-8FA7-0E817F64124B}" type="presParOf" srcId="{CC14A4F8-4B4D-2C4D-A317-32B94691F4A1}" destId="{0013B9C0-EAE8-244A-B4BC-5DDFA47779C0}" srcOrd="0" destOrd="0" presId="urn:microsoft.com/office/officeart/2005/8/layout/orgChart1"/>
    <dgm:cxn modelId="{2AA53831-82F2-034F-A1B4-5D065C9A33DF}" type="presParOf" srcId="{0013B9C0-EAE8-244A-B4BC-5DDFA47779C0}" destId="{7E1A7E54-AD31-C74C-9BAB-1F97789182CF}" srcOrd="0" destOrd="0" presId="urn:microsoft.com/office/officeart/2005/8/layout/orgChart1"/>
    <dgm:cxn modelId="{E9C72C87-1592-7C48-A583-46F9718C087C}" type="presParOf" srcId="{0013B9C0-EAE8-244A-B4BC-5DDFA47779C0}" destId="{1998EAAD-5D19-654D-9E2A-11F6F10D27A0}" srcOrd="1" destOrd="0" presId="urn:microsoft.com/office/officeart/2005/8/layout/orgChart1"/>
    <dgm:cxn modelId="{7ADB1ECB-C131-C347-B9FC-BC3D56F43AFD}" type="presParOf" srcId="{CC14A4F8-4B4D-2C4D-A317-32B94691F4A1}" destId="{CD8EF666-F25F-3947-90D6-29060146B412}" srcOrd="1" destOrd="0" presId="urn:microsoft.com/office/officeart/2005/8/layout/orgChart1"/>
    <dgm:cxn modelId="{6A0B3995-D6C5-C642-8F54-D86AE17CC4C5}" type="presParOf" srcId="{CC14A4F8-4B4D-2C4D-A317-32B94691F4A1}" destId="{EFBAE59D-3D87-1B45-A1BB-4BD8E09AB6B0}" srcOrd="2" destOrd="0" presId="urn:microsoft.com/office/officeart/2005/8/layout/orgChart1"/>
    <dgm:cxn modelId="{AA7C981F-BFF3-7545-A509-478FC8A4622C}" type="presParOf" srcId="{76574CC6-9DCF-7846-ACF8-2D8613A327A4}" destId="{C07424E2-0D15-C348-8879-A61801054E0C}" srcOrd="4" destOrd="0" presId="urn:microsoft.com/office/officeart/2005/8/layout/orgChart1"/>
    <dgm:cxn modelId="{3F12808C-09CB-3944-BC6A-8603526EE503}" type="presParOf" srcId="{76574CC6-9DCF-7846-ACF8-2D8613A327A4}" destId="{2BA84D12-D7C6-5F42-979F-0E80C8A7BC85}" srcOrd="5" destOrd="0" presId="urn:microsoft.com/office/officeart/2005/8/layout/orgChart1"/>
    <dgm:cxn modelId="{29F93A5C-72FE-A948-8747-82BAE536EA5F}" type="presParOf" srcId="{2BA84D12-D7C6-5F42-979F-0E80C8A7BC85}" destId="{7571CEE6-E711-DD41-B5A8-0F9CF3D1AE6F}" srcOrd="0" destOrd="0" presId="urn:microsoft.com/office/officeart/2005/8/layout/orgChart1"/>
    <dgm:cxn modelId="{7707FB48-806C-9846-A325-E544B12BB6C6}" type="presParOf" srcId="{7571CEE6-E711-DD41-B5A8-0F9CF3D1AE6F}" destId="{21AA42B4-B359-C44B-82F7-CE99C0525937}" srcOrd="0" destOrd="0" presId="urn:microsoft.com/office/officeart/2005/8/layout/orgChart1"/>
    <dgm:cxn modelId="{A93AB77B-7D76-784F-A5E9-FB02DB6A84F8}" type="presParOf" srcId="{7571CEE6-E711-DD41-B5A8-0F9CF3D1AE6F}" destId="{D1C31D30-A68E-6F42-8779-6124EE87ED02}" srcOrd="1" destOrd="0" presId="urn:microsoft.com/office/officeart/2005/8/layout/orgChart1"/>
    <dgm:cxn modelId="{7525E0D6-CC91-DC4C-A66E-70532A17F7CC}" type="presParOf" srcId="{2BA84D12-D7C6-5F42-979F-0E80C8A7BC85}" destId="{26D29226-4170-2F41-8C7E-F65A970485C9}" srcOrd="1" destOrd="0" presId="urn:microsoft.com/office/officeart/2005/8/layout/orgChart1"/>
    <dgm:cxn modelId="{5FB24720-9778-C243-98F9-C3FDFD6D7CFA}" type="presParOf" srcId="{2BA84D12-D7C6-5F42-979F-0E80C8A7BC85}" destId="{30E7A0DC-8AE9-D14D-9EE4-BFC0DF879CC0}" srcOrd="2" destOrd="0" presId="urn:microsoft.com/office/officeart/2005/8/layout/orgChart1"/>
    <dgm:cxn modelId="{F114D8C2-14FC-FD48-9BA6-DD24973B4C20}"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424E2-0D15-C348-8879-A61801054E0C}">
      <dsp:nvSpPr>
        <dsp:cNvPr id="0" name=""/>
        <dsp:cNvSpPr/>
      </dsp:nvSpPr>
      <dsp:spPr>
        <a:xfrm>
          <a:off x="3518079" y="2115940"/>
          <a:ext cx="2244443" cy="799101"/>
        </a:xfrm>
        <a:custGeom>
          <a:avLst/>
          <a:gdLst/>
          <a:ahLst/>
          <a:cxnLst/>
          <a:rect l="0" t="0" r="0" b="0"/>
          <a:pathLst>
            <a:path>
              <a:moveTo>
                <a:pt x="0" y="0"/>
              </a:moveTo>
              <a:lnTo>
                <a:pt x="0" y="593392"/>
              </a:lnTo>
              <a:lnTo>
                <a:pt x="2244443" y="593392"/>
              </a:lnTo>
              <a:lnTo>
                <a:pt x="2244443" y="799101"/>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457156" y="2115940"/>
          <a:ext cx="91440" cy="799101"/>
        </a:xfrm>
        <a:custGeom>
          <a:avLst/>
          <a:gdLst/>
          <a:ahLst/>
          <a:cxnLst/>
          <a:rect l="0" t="0" r="0" b="0"/>
          <a:pathLst>
            <a:path>
              <a:moveTo>
                <a:pt x="60922" y="0"/>
              </a:moveTo>
              <a:lnTo>
                <a:pt x="60922" y="593392"/>
              </a:lnTo>
              <a:lnTo>
                <a:pt x="45720" y="593392"/>
              </a:lnTo>
              <a:lnTo>
                <a:pt x="45720" y="799101"/>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137475" y="2115940"/>
          <a:ext cx="2380603" cy="799101"/>
        </a:xfrm>
        <a:custGeom>
          <a:avLst/>
          <a:gdLst/>
          <a:ahLst/>
          <a:cxnLst/>
          <a:rect l="0" t="0" r="0" b="0"/>
          <a:pathLst>
            <a:path>
              <a:moveTo>
                <a:pt x="2380603" y="0"/>
              </a:moveTo>
              <a:lnTo>
                <a:pt x="2380603" y="593392"/>
              </a:lnTo>
              <a:lnTo>
                <a:pt x="0" y="593392"/>
              </a:lnTo>
              <a:lnTo>
                <a:pt x="0" y="799101"/>
              </a:lnTo>
            </a:path>
          </a:pathLst>
        </a:custGeom>
        <a:noFill/>
        <a:ln w="2540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538512" y="1136373"/>
          <a:ext cx="1959135" cy="979567"/>
        </a:xfrm>
        <a:prstGeom prst="rect">
          <a:avLst/>
        </a:prstGeom>
        <a:solidFill>
          <a:schemeClr val="bg2">
            <a:lumMod val="90000"/>
          </a:schemeClr>
        </a:solidFill>
        <a:ln>
          <a:solidFill>
            <a:schemeClr val="bg2">
              <a:lumMod val="25000"/>
            </a:schemeClr>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dirty="0" smtClean="0">
              <a:solidFill>
                <a:schemeClr val="tx1"/>
              </a:solidFill>
              <a:latin typeface="Times New Roman" charset="0"/>
              <a:ea typeface="Times New Roman" charset="0"/>
              <a:cs typeface="Times New Roman" charset="0"/>
            </a:rPr>
            <a:t>Presentation Outline</a:t>
          </a:r>
          <a:endParaRPr lang="en-US" sz="2400" kern="1200" dirty="0">
            <a:solidFill>
              <a:schemeClr val="tx1"/>
            </a:solidFill>
          </a:endParaRPr>
        </a:p>
      </dsp:txBody>
      <dsp:txXfrm>
        <a:off x="2538512" y="1136373"/>
        <a:ext cx="1959135" cy="979567"/>
      </dsp:txXfrm>
    </dsp:sp>
    <dsp:sp modelId="{DDF6D8D3-BD32-794F-9E9E-71634CC3F050}">
      <dsp:nvSpPr>
        <dsp:cNvPr id="0" name=""/>
        <dsp:cNvSpPr/>
      </dsp:nvSpPr>
      <dsp:spPr>
        <a:xfrm>
          <a:off x="2862" y="2915042"/>
          <a:ext cx="2269227" cy="979567"/>
        </a:xfrm>
        <a:prstGeom prst="rect">
          <a:avLst/>
        </a:prstGeom>
        <a:solidFill>
          <a:schemeClr val="bg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tx1"/>
              </a:solidFill>
              <a:latin typeface="Times New Roman" charset="0"/>
              <a:ea typeface="Times New Roman" charset="0"/>
              <a:cs typeface="Times New Roman" charset="0"/>
            </a:rPr>
            <a:t>2014 Energy Forecasting Global Competition</a:t>
          </a:r>
          <a:endParaRPr lang="en-US" sz="2000" b="1" i="0" kern="1200" dirty="0">
            <a:solidFill>
              <a:schemeClr val="tx1"/>
            </a:solidFill>
            <a:latin typeface="Times New Roman" charset="0"/>
            <a:ea typeface="Times New Roman" charset="0"/>
            <a:cs typeface="Times New Roman" charset="0"/>
          </a:endParaRPr>
        </a:p>
      </dsp:txBody>
      <dsp:txXfrm>
        <a:off x="2862" y="2915042"/>
        <a:ext cx="2269227" cy="979567"/>
      </dsp:txXfrm>
    </dsp:sp>
    <dsp:sp modelId="{7E1A7E54-AD31-C74C-9BAB-1F97789182CF}">
      <dsp:nvSpPr>
        <dsp:cNvPr id="0" name=""/>
        <dsp:cNvSpPr/>
      </dsp:nvSpPr>
      <dsp:spPr>
        <a:xfrm>
          <a:off x="2523309" y="2915042"/>
          <a:ext cx="1959135" cy="979567"/>
        </a:xfrm>
        <a:prstGeom prst="rect">
          <a:avLst/>
        </a:prstGeom>
        <a:solidFill>
          <a:schemeClr val="bg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tx1"/>
              </a:solidFill>
              <a:latin typeface="Times New Roman" charset="0"/>
              <a:ea typeface="Times New Roman" charset="0"/>
              <a:cs typeface="Times New Roman" charset="0"/>
            </a:rPr>
            <a:t>Forecasting Model Stages</a:t>
          </a:r>
          <a:endParaRPr lang="en-US" sz="2000" b="1" i="0" kern="1200" dirty="0">
            <a:solidFill>
              <a:schemeClr val="tx1"/>
            </a:solidFill>
            <a:latin typeface="Times New Roman" charset="0"/>
            <a:ea typeface="Times New Roman" charset="0"/>
            <a:cs typeface="Times New Roman" charset="0"/>
          </a:endParaRPr>
        </a:p>
      </dsp:txBody>
      <dsp:txXfrm>
        <a:off x="2523309" y="2915042"/>
        <a:ext cx="1959135" cy="979567"/>
      </dsp:txXfrm>
    </dsp:sp>
    <dsp:sp modelId="{21AA42B4-B359-C44B-82F7-CE99C0525937}">
      <dsp:nvSpPr>
        <dsp:cNvPr id="0" name=""/>
        <dsp:cNvSpPr/>
      </dsp:nvSpPr>
      <dsp:spPr>
        <a:xfrm>
          <a:off x="4782956" y="2915042"/>
          <a:ext cx="1959135" cy="979567"/>
        </a:xfrm>
        <a:prstGeom prst="rect">
          <a:avLst/>
        </a:prstGeom>
        <a:solidFill>
          <a:schemeClr val="bg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tx1"/>
              </a:solidFill>
              <a:latin typeface="Times New Roman" charset="0"/>
              <a:ea typeface="Times New Roman" charset="0"/>
              <a:cs typeface="Times New Roman" charset="0"/>
            </a:rPr>
            <a:t>Model Results</a:t>
          </a:r>
          <a:endParaRPr lang="en-US" sz="2000" b="1" i="0" kern="1200" dirty="0">
            <a:solidFill>
              <a:schemeClr val="tx1"/>
            </a:solidFill>
            <a:latin typeface="Times New Roman" charset="0"/>
            <a:ea typeface="Times New Roman" charset="0"/>
            <a:cs typeface="Times New Roman" charset="0"/>
          </a:endParaRPr>
        </a:p>
      </dsp:txBody>
      <dsp:txXfrm>
        <a:off x="4782956" y="2915042"/>
        <a:ext cx="1959135" cy="97956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30F47B-B439-BC46-9840-556BDA6D6457}" type="datetimeFigureOut">
              <a:rPr lang="en-US" smtClean="0"/>
              <a:t>11/18/14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E49719-35A0-1145-992E-72EAE3677A96}" type="slidenum">
              <a:rPr lang="en-US" smtClean="0"/>
              <a:t>‹#›</a:t>
            </a:fld>
            <a:endParaRPr lang="en-US"/>
          </a:p>
        </p:txBody>
      </p:sp>
    </p:spTree>
    <p:extLst>
      <p:ext uri="{BB962C8B-B14F-4D97-AF65-F5344CB8AC3E}">
        <p14:creationId xmlns:p14="http://schemas.microsoft.com/office/powerpoint/2010/main" val="12872825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15</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26</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27</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28</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29</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30</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31</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32</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33</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34</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35</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F7E49719-35A0-1145-992E-72EAE3677A96}" type="slidenum">
              <a:rPr lang="en-US" smtClean="0"/>
              <a:t>16</a:t>
            </a:fld>
            <a:endParaRPr lang="en-US"/>
          </a:p>
        </p:txBody>
      </p:sp>
    </p:spTree>
    <p:extLst>
      <p:ext uri="{BB962C8B-B14F-4D97-AF65-F5344CB8AC3E}">
        <p14:creationId xmlns:p14="http://schemas.microsoft.com/office/powerpoint/2010/main" val="218573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36</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37</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38</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39</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40</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41</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49</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50</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51</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52</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19</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57</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58</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59</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60</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61</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62</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64</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65</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66</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69</a:t>
            </a:fld>
            <a:endParaRPr lang="en-US"/>
          </a:p>
        </p:txBody>
      </p:sp>
    </p:spTree>
    <p:extLst>
      <p:ext uri="{BB962C8B-B14F-4D97-AF65-F5344CB8AC3E}">
        <p14:creationId xmlns:p14="http://schemas.microsoft.com/office/powerpoint/2010/main" val="232344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20</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21</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22</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23</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24</a:t>
            </a:fld>
            <a:endParaRPr lang="en-US"/>
          </a:p>
        </p:txBody>
      </p:sp>
    </p:spTree>
    <p:extLst>
      <p:ext uri="{BB962C8B-B14F-4D97-AF65-F5344CB8AC3E}">
        <p14:creationId xmlns:p14="http://schemas.microsoft.com/office/powerpoint/2010/main" val="73424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49719-35A0-1145-992E-72EAE3677A96}" type="slidenum">
              <a:rPr lang="en-US" smtClean="0"/>
              <a:t>25</a:t>
            </a:fld>
            <a:endParaRPr lang="en-US"/>
          </a:p>
        </p:txBody>
      </p:sp>
    </p:spTree>
    <p:extLst>
      <p:ext uri="{BB962C8B-B14F-4D97-AF65-F5344CB8AC3E}">
        <p14:creationId xmlns:p14="http://schemas.microsoft.com/office/powerpoint/2010/main" val="73424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2754ED01-E2A0-4C1E-8E21-014B9904157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3AB1F8B-80DB-8A49-8273-25B8C093C7C2}"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E3AB1F8B-80DB-8A49-8273-25B8C093C7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E3AB1F8B-80DB-8A49-8273-25B8C093C7C2}"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A0471BE-CC75-0041-939B-368AB63ECDD5}" type="datetimeFigureOut">
              <a:rPr lang="en-US" smtClean="0"/>
              <a:t>11/18/14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3AB1F8B-80DB-8A49-8273-25B8C093C7C2}"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Drag picture to placeholder or click icon to add</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A0471BE-CC75-0041-939B-368AB63ECDD5}" type="datetimeFigureOut">
              <a:rPr lang="en-US" smtClean="0"/>
              <a:t>11/18/14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3AB1F8B-80DB-8A49-8273-25B8C093C7C2}"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em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28.png"/><Relationship Id="rId5" Type="http://schemas.openxmlformats.org/officeDocument/2006/relationships/image" Target="../media/image49.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png"/><Relationship Id="rId5"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59.emf"/><Relationship Id="rId5" Type="http://schemas.openxmlformats.org/officeDocument/2006/relationships/image" Target="../media/image60.em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65.em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11.png"/><Relationship Id="rId5" Type="http://schemas.openxmlformats.org/officeDocument/2006/relationships/image" Target="../media/image71.emf"/><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emf"/><Relationship Id="rId3" Type="http://schemas.openxmlformats.org/officeDocument/2006/relationships/image" Target="../media/image75.emf"/></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1.xml"/><Relationship Id="rId2" Type="http://schemas.openxmlformats.org/officeDocument/2006/relationships/image" Target="../media/image8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emf"/></Relationships>
</file>

<file path=ppt/slides/_rels/slide57.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6.emf"/></Relationships>
</file>

<file path=ppt/slides/_rels/slide63.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1" Type="http://schemas.openxmlformats.org/officeDocument/2006/relationships/slideLayout" Target="../slideLayouts/slideLayout2.xml"/><Relationship Id="rId2" Type="http://schemas.openxmlformats.org/officeDocument/2006/relationships/image" Target="../media/image97.emf"/></Relationships>
</file>

<file path=ppt/slides/_rels/slide64.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emf"/></Relationships>
</file>

<file path=ppt/slides/_rels/slide69.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5028" y="1430674"/>
            <a:ext cx="7942217" cy="3416320"/>
          </a:xfrm>
          <a:prstGeom prst="rect">
            <a:avLst/>
          </a:prstGeom>
          <a:noFill/>
        </p:spPr>
        <p:txBody>
          <a:bodyPr wrap="square" rtlCol="0">
            <a:spAutoFit/>
          </a:bodyPr>
          <a:lstStyle/>
          <a:p>
            <a:r>
              <a:rPr lang="en-US" sz="3200" dirty="0" smtClean="0">
                <a:latin typeface="Times New Roman"/>
                <a:cs typeface="Times New Roman"/>
              </a:rPr>
              <a:t>   </a:t>
            </a:r>
            <a:r>
              <a:rPr lang="en-US" sz="2800" dirty="0" smtClean="0">
                <a:latin typeface="Times New Roman"/>
                <a:cs typeface="Times New Roman"/>
              </a:rPr>
              <a:t>2014 Global Competition of Energy Forecasting</a:t>
            </a:r>
          </a:p>
          <a:p>
            <a:endParaRPr lang="en-US" sz="3200" dirty="0">
              <a:latin typeface="Times New Roman"/>
              <a:cs typeface="Times New Roman"/>
            </a:endParaRPr>
          </a:p>
          <a:p>
            <a:pPr algn="ctr"/>
            <a:r>
              <a:rPr lang="en-US" sz="2000" dirty="0" smtClean="0">
                <a:latin typeface="Times New Roman"/>
                <a:cs typeface="Times New Roman"/>
              </a:rPr>
              <a:t>Mohamed Abuella</a:t>
            </a:r>
          </a:p>
          <a:p>
            <a:pPr algn="ctr"/>
            <a:endParaRPr lang="en-US" sz="2400" dirty="0">
              <a:latin typeface="Times New Roman"/>
              <a:cs typeface="Times New Roman"/>
            </a:endParaRPr>
          </a:p>
          <a:p>
            <a:pPr algn="ctr"/>
            <a:endParaRPr lang="en-US" sz="2400" dirty="0" smtClean="0">
              <a:latin typeface="Times New Roman"/>
              <a:cs typeface="Times New Roman"/>
            </a:endParaRPr>
          </a:p>
          <a:p>
            <a:pPr algn="ctr"/>
            <a:endParaRPr lang="en-US" sz="2400" dirty="0" smtClean="0">
              <a:latin typeface="Times New Roman"/>
              <a:cs typeface="Times New Roman"/>
            </a:endParaRPr>
          </a:p>
          <a:p>
            <a:pPr algn="ctr"/>
            <a:endParaRPr lang="en-US" sz="2400" dirty="0" smtClean="0">
              <a:latin typeface="Times New Roman"/>
              <a:cs typeface="Times New Roman"/>
            </a:endParaRPr>
          </a:p>
          <a:p>
            <a:pPr algn="ctr"/>
            <a:r>
              <a:rPr lang="en-US" dirty="0" smtClean="0">
                <a:latin typeface="Times New Roman"/>
                <a:cs typeface="Times New Roman"/>
              </a:rPr>
              <a:t>Fall 2014</a:t>
            </a:r>
          </a:p>
          <a:p>
            <a:pPr algn="ctr"/>
            <a:r>
              <a:rPr lang="en-US" dirty="0" smtClean="0">
                <a:latin typeface="Times New Roman"/>
                <a:cs typeface="Times New Roman"/>
              </a:rPr>
              <a:t>UNCC </a:t>
            </a:r>
            <a:endParaRPr lang="en-US" dirty="0">
              <a:latin typeface="Times New Roman"/>
              <a:cs typeface="Times New Roman"/>
            </a:endParaRPr>
          </a:p>
        </p:txBody>
      </p:sp>
    </p:spTree>
    <p:extLst>
      <p:ext uri="{BB962C8B-B14F-4D97-AF65-F5344CB8AC3E}">
        <p14:creationId xmlns:p14="http://schemas.microsoft.com/office/powerpoint/2010/main" val="1302148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028" y="751071"/>
            <a:ext cx="7427742" cy="369332"/>
          </a:xfrm>
          <a:prstGeom prst="rect">
            <a:avLst/>
          </a:prstGeom>
        </p:spPr>
        <p:txBody>
          <a:bodyPr wrap="square">
            <a:spAutoFit/>
          </a:bodyPr>
          <a:lstStyle/>
          <a:p>
            <a:r>
              <a:rPr lang="en-US" dirty="0" smtClean="0">
                <a:latin typeface="Times New Roman"/>
                <a:cs typeface="Times New Roman"/>
              </a:rPr>
              <a:t> </a:t>
            </a:r>
            <a:endParaRPr lang="en-US" dirty="0">
              <a:latin typeface="Times New Roman"/>
              <a:cs typeface="Times New Roman"/>
            </a:endParaRPr>
          </a:p>
        </p:txBody>
      </p:sp>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
        <p:nvSpPr>
          <p:cNvPr id="3" name="Rectangle 2"/>
          <p:cNvSpPr/>
          <p:nvPr/>
        </p:nvSpPr>
        <p:spPr>
          <a:xfrm>
            <a:off x="1045028" y="767410"/>
            <a:ext cx="7910063" cy="6001644"/>
          </a:xfrm>
          <a:prstGeom prst="rect">
            <a:avLst/>
          </a:prstGeom>
        </p:spPr>
        <p:txBody>
          <a:bodyPr wrap="square">
            <a:spAutoFit/>
          </a:bodyPr>
          <a:lstStyle/>
          <a:p>
            <a:r>
              <a:rPr lang="en-US" sz="2000" b="1" dirty="0">
                <a:latin typeface="Times New Roman"/>
                <a:cs typeface="Times New Roman"/>
              </a:rPr>
              <a:t>Solvers </a:t>
            </a:r>
            <a:r>
              <a:rPr lang="en-US" sz="2000" b="1" dirty="0" smtClean="0">
                <a:latin typeface="Times New Roman"/>
                <a:cs typeface="Times New Roman"/>
              </a:rPr>
              <a:t>Expectations:</a:t>
            </a:r>
          </a:p>
          <a:p>
            <a:endParaRPr lang="en-US" b="1" dirty="0">
              <a:latin typeface="Times New Roman"/>
              <a:cs typeface="Times New Roman"/>
            </a:endParaRPr>
          </a:p>
          <a:p>
            <a:r>
              <a:rPr lang="en-US" dirty="0">
                <a:latin typeface="Times New Roman"/>
                <a:cs typeface="Times New Roman"/>
              </a:rPr>
              <a:t>During the competition period, the contestants are required to submit </a:t>
            </a:r>
            <a:r>
              <a:rPr lang="en-US" sz="2000" b="1" dirty="0">
                <a:latin typeface="Times New Roman"/>
                <a:cs typeface="Times New Roman"/>
              </a:rPr>
              <a:t>probabilistic forecasts </a:t>
            </a:r>
            <a:r>
              <a:rPr lang="en-US" dirty="0">
                <a:latin typeface="Times New Roman"/>
                <a:cs typeface="Times New Roman"/>
              </a:rPr>
              <a:t>in the form of quantiles following the exact format provided in the template file.</a:t>
            </a:r>
          </a:p>
          <a:p>
            <a:r>
              <a:rPr lang="en-US" dirty="0">
                <a:latin typeface="Times New Roman"/>
                <a:cs typeface="Times New Roman"/>
              </a:rPr>
              <a:t>Evaluation </a:t>
            </a:r>
            <a:r>
              <a:rPr lang="en-US" dirty="0" smtClean="0">
                <a:latin typeface="Times New Roman"/>
                <a:cs typeface="Times New Roman"/>
              </a:rPr>
              <a:t>Metric </a:t>
            </a:r>
            <a:r>
              <a:rPr lang="en-US" b="1" dirty="0" smtClean="0">
                <a:latin typeface="Times New Roman"/>
                <a:cs typeface="Times New Roman"/>
              </a:rPr>
              <a:t>Pin </a:t>
            </a:r>
            <a:r>
              <a:rPr lang="en-US" b="1" dirty="0">
                <a:latin typeface="Times New Roman"/>
                <a:cs typeface="Times New Roman"/>
              </a:rPr>
              <a:t>ball </a:t>
            </a:r>
            <a:r>
              <a:rPr lang="en-US" dirty="0">
                <a:latin typeface="Times New Roman"/>
                <a:cs typeface="Times New Roman"/>
              </a:rPr>
              <a:t>function will be used to evaluate the accuracy of probabilistic forecasts. The winning teams will be determined by the prize committee based on the forecasting accuracy and final reports. The winning institute will be determined based on the performance of the participating teams. </a:t>
            </a:r>
          </a:p>
          <a:p>
            <a:r>
              <a:rPr lang="en-US" dirty="0">
                <a:latin typeface="Times New Roman"/>
                <a:cs typeface="Times New Roman"/>
              </a:rPr>
              <a:t>Contest </a:t>
            </a:r>
            <a:r>
              <a:rPr lang="en-US" dirty="0" smtClean="0">
                <a:latin typeface="Times New Roman"/>
                <a:cs typeface="Times New Roman"/>
              </a:rPr>
              <a:t>Timeline</a:t>
            </a:r>
            <a:endParaRPr lang="en-US" dirty="0">
              <a:latin typeface="Times New Roman"/>
              <a:cs typeface="Times New Roman"/>
            </a:endParaRPr>
          </a:p>
          <a:p>
            <a:r>
              <a:rPr lang="en-US" dirty="0">
                <a:latin typeface="Times New Roman"/>
                <a:cs typeface="Times New Roman"/>
              </a:rPr>
              <a:t>Important Dates:</a:t>
            </a:r>
          </a:p>
          <a:p>
            <a:r>
              <a:rPr lang="en-US" dirty="0">
                <a:latin typeface="Times New Roman"/>
                <a:cs typeface="Times New Roman"/>
              </a:rPr>
              <a:t>15 Aug. 2014     Historical data release (competition starts) 14 Sept. 2014    Evaluation period starts 10 Oct. 2014     Registration deadline 6 Dec. 2014      Evaluation period ends  15 Dec. 2014     Final report and code due (competition ends</a:t>
            </a:r>
            <a:r>
              <a:rPr lang="en-US" dirty="0" smtClean="0">
                <a:latin typeface="Times New Roman"/>
                <a:cs typeface="Times New Roman"/>
              </a:rPr>
              <a:t>)</a:t>
            </a:r>
          </a:p>
          <a:p>
            <a:r>
              <a:rPr lang="en-US" dirty="0" smtClean="0">
                <a:latin typeface="Times New Roman"/>
                <a:cs typeface="Times New Roman"/>
              </a:rPr>
              <a:t>Prizes</a:t>
            </a:r>
          </a:p>
          <a:p>
            <a:r>
              <a:rPr lang="en-US" dirty="0" smtClean="0">
                <a:latin typeface="Times New Roman"/>
                <a:cs typeface="Times New Roman"/>
              </a:rPr>
              <a:t>Team prize:</a:t>
            </a:r>
          </a:p>
          <a:p>
            <a:r>
              <a:rPr lang="en-US" dirty="0" smtClean="0">
                <a:latin typeface="Times New Roman"/>
                <a:cs typeface="Times New Roman"/>
              </a:rPr>
              <a:t>1st place - $2500</a:t>
            </a:r>
          </a:p>
          <a:p>
            <a:r>
              <a:rPr lang="en-US" dirty="0" smtClean="0">
                <a:latin typeface="Times New Roman"/>
                <a:cs typeface="Times New Roman"/>
              </a:rPr>
              <a:t>2nd place - $500</a:t>
            </a:r>
          </a:p>
          <a:p>
            <a:r>
              <a:rPr lang="en-US" dirty="0" smtClean="0">
                <a:latin typeface="Times New Roman"/>
                <a:cs typeface="Times New Roman"/>
              </a:rPr>
              <a:t>3rd place - $500</a:t>
            </a:r>
            <a:endParaRPr lang="en-US" dirty="0">
              <a:latin typeface="Times New Roman"/>
              <a:cs typeface="Times New Roman"/>
            </a:endParaRPr>
          </a:p>
        </p:txBody>
      </p:sp>
    </p:spTree>
    <p:extLst>
      <p:ext uri="{BB962C8B-B14F-4D97-AF65-F5344CB8AC3E}">
        <p14:creationId xmlns:p14="http://schemas.microsoft.com/office/powerpoint/2010/main" val="10553803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
        <p:nvSpPr>
          <p:cNvPr id="5" name="Rectangle 4"/>
          <p:cNvSpPr/>
          <p:nvPr/>
        </p:nvSpPr>
        <p:spPr>
          <a:xfrm>
            <a:off x="1173647" y="1052042"/>
            <a:ext cx="7733212" cy="4247317"/>
          </a:xfrm>
          <a:prstGeom prst="rect">
            <a:avLst/>
          </a:prstGeom>
        </p:spPr>
        <p:txBody>
          <a:bodyPr wrap="square">
            <a:spAutoFit/>
          </a:bodyPr>
          <a:lstStyle/>
          <a:p>
            <a:r>
              <a:rPr lang="en-US" b="1" dirty="0" smtClean="0">
                <a:latin typeface="Times New Roman"/>
                <a:cs typeface="Times New Roman"/>
              </a:rPr>
              <a:t>Data Guidelines: </a:t>
            </a:r>
          </a:p>
          <a:p>
            <a:endParaRPr lang="en-US" b="1" dirty="0" smtClean="0">
              <a:latin typeface="Times New Roman"/>
              <a:cs typeface="Times New Roman"/>
            </a:endParaRPr>
          </a:p>
          <a:p>
            <a:r>
              <a:rPr lang="en-US" dirty="0" smtClean="0">
                <a:latin typeface="Times New Roman"/>
                <a:cs typeface="Times New Roman"/>
              </a:rPr>
              <a:t>There are three data files available for each week of the competition period.</a:t>
            </a:r>
          </a:p>
          <a:p>
            <a:endParaRPr lang="en-US" dirty="0" smtClean="0">
              <a:latin typeface="Times New Roman"/>
              <a:cs typeface="Times New Roman"/>
            </a:endParaRPr>
          </a:p>
          <a:p>
            <a:pPr marL="285750" indent="-285750">
              <a:buFont typeface="Wingdings" charset="2"/>
              <a:buChar char="ü"/>
            </a:pPr>
            <a:r>
              <a:rPr lang="en-US" dirty="0" smtClean="0">
                <a:latin typeface="Times New Roman"/>
                <a:cs typeface="Times New Roman"/>
              </a:rPr>
              <a:t> The predictor file ("</a:t>
            </a:r>
            <a:r>
              <a:rPr lang="en-US" dirty="0" err="1" smtClean="0">
                <a:latin typeface="Times New Roman"/>
                <a:cs typeface="Times New Roman"/>
              </a:rPr>
              <a:t>predictorsXX.csv</a:t>
            </a:r>
            <a:r>
              <a:rPr lang="en-US" dirty="0" smtClean="0">
                <a:latin typeface="Times New Roman"/>
                <a:cs typeface="Times New Roman"/>
              </a:rPr>
              <a:t>") contains all the independent variables during both the training period and the test period.</a:t>
            </a:r>
          </a:p>
          <a:p>
            <a:pPr marL="285750" indent="-285750">
              <a:buFont typeface="Arial"/>
              <a:buChar char="•"/>
            </a:pPr>
            <a:endParaRPr lang="en-US" dirty="0" smtClean="0">
              <a:latin typeface="Times New Roman"/>
              <a:cs typeface="Times New Roman"/>
            </a:endParaRPr>
          </a:p>
          <a:p>
            <a:pPr marL="285750" indent="-285750">
              <a:buFont typeface="Wingdings" charset="2"/>
              <a:buChar char="ü"/>
            </a:pPr>
            <a:r>
              <a:rPr lang="en-US" dirty="0" smtClean="0">
                <a:latin typeface="Times New Roman"/>
                <a:cs typeface="Times New Roman"/>
              </a:rPr>
              <a:t>The training file ("</a:t>
            </a:r>
            <a:r>
              <a:rPr lang="en-US" dirty="0" err="1" smtClean="0">
                <a:latin typeface="Times New Roman"/>
                <a:cs typeface="Times New Roman"/>
              </a:rPr>
              <a:t>trainXX.csv</a:t>
            </a:r>
            <a:r>
              <a:rPr lang="en-US" dirty="0" smtClean="0">
                <a:latin typeface="Times New Roman"/>
                <a:cs typeface="Times New Roman"/>
              </a:rPr>
              <a:t>") contains the </a:t>
            </a:r>
            <a:r>
              <a:rPr lang="en-US" dirty="0" err="1" smtClean="0">
                <a:latin typeface="Times New Roman"/>
                <a:cs typeface="Times New Roman"/>
              </a:rPr>
              <a:t>targe</a:t>
            </a:r>
            <a:r>
              <a:rPr lang="en-US" dirty="0" smtClean="0">
                <a:latin typeface="Times New Roman"/>
                <a:cs typeface="Times New Roman"/>
              </a:rPr>
              <a:t> variable during only the training period.  And the template file ("</a:t>
            </a:r>
            <a:r>
              <a:rPr lang="en-US" dirty="0" err="1" smtClean="0">
                <a:latin typeface="Times New Roman"/>
                <a:cs typeface="Times New Roman"/>
              </a:rPr>
              <a:t>templateXX.csv</a:t>
            </a:r>
            <a:r>
              <a:rPr lang="en-US" dirty="0" smtClean="0">
                <a:latin typeface="Times New Roman"/>
                <a:cs typeface="Times New Roman"/>
              </a:rPr>
              <a:t>") provides a template of the final output. The TIMESTAMP is in UTC time zone.</a:t>
            </a:r>
          </a:p>
          <a:p>
            <a:endParaRPr lang="en-US" dirty="0" smtClean="0">
              <a:latin typeface="Times New Roman"/>
              <a:cs typeface="Times New Roman"/>
            </a:endParaRPr>
          </a:p>
          <a:p>
            <a:pPr marL="285750" indent="-285750">
              <a:buFont typeface="Wingdings" charset="2"/>
              <a:buChar char="ü"/>
            </a:pPr>
            <a:r>
              <a:rPr lang="en-US" dirty="0" smtClean="0">
                <a:latin typeface="Times New Roman"/>
                <a:cs typeface="Times New Roman"/>
              </a:rPr>
              <a:t>The benchmark in the solar forecasting track was created by taking the same month last year as the predicted solar power across all quantiles. This is a naïve benchmark, which takes a naïve forecast and </a:t>
            </a:r>
            <a:r>
              <a:rPr lang="en-US" b="1" dirty="0" smtClean="0">
                <a:latin typeface="Times New Roman"/>
                <a:cs typeface="Times New Roman"/>
              </a:rPr>
              <a:t>expands it to 99 quantiles</a:t>
            </a:r>
            <a:r>
              <a:rPr lang="en-US" dirty="0" smtClean="0">
                <a:latin typeface="Times New Roman"/>
                <a:cs typeface="Times New Roman"/>
              </a:rPr>
              <a:t>. The contestants do NOT have to provide the same value across all quantiles.</a:t>
            </a:r>
            <a:endParaRPr lang="en-US" dirty="0">
              <a:latin typeface="Times New Roman"/>
              <a:cs typeface="Times New Roman"/>
            </a:endParaRPr>
          </a:p>
        </p:txBody>
      </p:sp>
    </p:spTree>
    <p:extLst>
      <p:ext uri="{BB962C8B-B14F-4D97-AF65-F5344CB8AC3E}">
        <p14:creationId xmlns:p14="http://schemas.microsoft.com/office/powerpoint/2010/main" val="10553803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7599" y="1334226"/>
            <a:ext cx="8034308" cy="4806427"/>
          </a:xfrm>
          <a:prstGeom prst="rect">
            <a:avLst/>
          </a:prstGeom>
        </p:spPr>
      </p:pic>
      <p:sp>
        <p:nvSpPr>
          <p:cNvPr id="5" name="TextBox 4"/>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Tree>
    <p:extLst>
      <p:ext uri="{BB962C8B-B14F-4D97-AF65-F5344CB8AC3E}">
        <p14:creationId xmlns:p14="http://schemas.microsoft.com/office/powerpoint/2010/main" val="40225361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pic>
        <p:nvPicPr>
          <p:cNvPr id="8" name="Picture 7"/>
          <p:cNvPicPr>
            <a:picLocks noChangeAspect="1"/>
          </p:cNvPicPr>
          <p:nvPr/>
        </p:nvPicPr>
        <p:blipFill>
          <a:blip r:embed="rId2"/>
          <a:stretch>
            <a:fillRect/>
          </a:stretch>
        </p:blipFill>
        <p:spPr>
          <a:xfrm>
            <a:off x="1300506" y="1533876"/>
            <a:ext cx="7573656" cy="1573346"/>
          </a:xfrm>
          <a:prstGeom prst="rect">
            <a:avLst/>
          </a:prstGeom>
        </p:spPr>
      </p:pic>
      <p:sp>
        <p:nvSpPr>
          <p:cNvPr id="10" name="TextBox 9"/>
          <p:cNvSpPr txBox="1"/>
          <p:nvPr/>
        </p:nvSpPr>
        <p:spPr>
          <a:xfrm>
            <a:off x="1300506" y="935737"/>
            <a:ext cx="2868995" cy="369332"/>
          </a:xfrm>
          <a:prstGeom prst="rect">
            <a:avLst/>
          </a:prstGeom>
          <a:noFill/>
        </p:spPr>
        <p:txBody>
          <a:bodyPr wrap="none" rtlCol="0">
            <a:spAutoFit/>
          </a:bodyPr>
          <a:lstStyle/>
          <a:p>
            <a:r>
              <a:rPr lang="en-US" b="1" dirty="0" smtClean="0">
                <a:latin typeface="Times New Roman"/>
                <a:cs typeface="Times New Roman"/>
              </a:rPr>
              <a:t>The Probabilistic Forecasts</a:t>
            </a:r>
            <a:endParaRPr lang="en-US" b="1" dirty="0">
              <a:latin typeface="Times New Roman"/>
              <a:cs typeface="Times New Roman"/>
            </a:endParaRPr>
          </a:p>
        </p:txBody>
      </p:sp>
      <p:pic>
        <p:nvPicPr>
          <p:cNvPr id="11" name="Picture 10"/>
          <p:cNvPicPr>
            <a:picLocks noChangeAspect="1"/>
          </p:cNvPicPr>
          <p:nvPr/>
        </p:nvPicPr>
        <p:blipFill rotWithShape="1">
          <a:blip r:embed="rId3"/>
          <a:srcRect t="4796" b="49235"/>
          <a:stretch/>
        </p:blipFill>
        <p:spPr>
          <a:xfrm>
            <a:off x="2642135" y="3107221"/>
            <a:ext cx="4501835" cy="3521344"/>
          </a:xfrm>
          <a:prstGeom prst="rect">
            <a:avLst/>
          </a:prstGeom>
        </p:spPr>
      </p:pic>
    </p:spTree>
    <p:extLst>
      <p:ext uri="{BB962C8B-B14F-4D97-AF65-F5344CB8AC3E}">
        <p14:creationId xmlns:p14="http://schemas.microsoft.com/office/powerpoint/2010/main" val="2367130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
        <p:nvSpPr>
          <p:cNvPr id="10" name="TextBox 9"/>
          <p:cNvSpPr txBox="1"/>
          <p:nvPr/>
        </p:nvSpPr>
        <p:spPr>
          <a:xfrm>
            <a:off x="1300506" y="935737"/>
            <a:ext cx="5430017" cy="369332"/>
          </a:xfrm>
          <a:prstGeom prst="rect">
            <a:avLst/>
          </a:prstGeom>
          <a:noFill/>
        </p:spPr>
        <p:txBody>
          <a:bodyPr wrap="none" rtlCol="0">
            <a:spAutoFit/>
          </a:bodyPr>
          <a:lstStyle/>
          <a:p>
            <a:r>
              <a:rPr lang="en-US" b="1" dirty="0" smtClean="0">
                <a:latin typeface="Times New Roman"/>
                <a:cs typeface="Times New Roman"/>
              </a:rPr>
              <a:t>The Pinball Loss Function for Probabilistic Forecasts</a:t>
            </a:r>
            <a:endParaRPr lang="en-US" b="1" dirty="0">
              <a:latin typeface="Times New Roman"/>
              <a:cs typeface="Times New Roman"/>
            </a:endParaRPr>
          </a:p>
        </p:txBody>
      </p:sp>
      <p:sp>
        <p:nvSpPr>
          <p:cNvPr id="9" name="Rectangle 8"/>
          <p:cNvSpPr/>
          <p:nvPr/>
        </p:nvSpPr>
        <p:spPr>
          <a:xfrm>
            <a:off x="1553530" y="1527749"/>
            <a:ext cx="6782441" cy="646331"/>
          </a:xfrm>
          <a:prstGeom prst="rect">
            <a:avLst/>
          </a:prstGeom>
        </p:spPr>
        <p:txBody>
          <a:bodyPr wrap="square">
            <a:spAutoFit/>
          </a:bodyPr>
          <a:lstStyle/>
          <a:p>
            <a:r>
              <a:rPr lang="en-US" dirty="0">
                <a:solidFill>
                  <a:srgbClr val="313131"/>
                </a:solidFill>
                <a:latin typeface="Times-Roman"/>
              </a:rPr>
              <a:t>For a </a:t>
            </a:r>
            <a:r>
              <a:rPr lang="en-US" dirty="0" smtClean="0">
                <a:solidFill>
                  <a:srgbClr val="313131"/>
                </a:solidFill>
                <a:latin typeface="Times-Roman"/>
              </a:rPr>
              <a:t>quantile forecast </a:t>
            </a:r>
            <a:r>
              <a:rPr lang="en-US" b="1" dirty="0" smtClean="0">
                <a:solidFill>
                  <a:srgbClr val="313131"/>
                </a:solidFill>
                <a:latin typeface="Apple Chancery"/>
                <a:cs typeface="Apple Chancery"/>
              </a:rPr>
              <a:t>q</a:t>
            </a:r>
            <a:r>
              <a:rPr lang="en-US" b="1" baseline="-25000" dirty="0" smtClean="0">
                <a:solidFill>
                  <a:srgbClr val="313131"/>
                </a:solidFill>
                <a:latin typeface="Apple Chancery"/>
                <a:cs typeface="Apple Chancery"/>
              </a:rPr>
              <a:t>a</a:t>
            </a:r>
            <a:r>
              <a:rPr lang="en-US" baseline="-25000" dirty="0" smtClean="0">
                <a:solidFill>
                  <a:srgbClr val="313131"/>
                </a:solidFill>
                <a:latin typeface="Times-Roman"/>
              </a:rPr>
              <a:t> </a:t>
            </a:r>
            <a:r>
              <a:rPr lang="en-US" dirty="0" smtClean="0">
                <a:solidFill>
                  <a:srgbClr val="313131"/>
                </a:solidFill>
                <a:latin typeface="Times-Roman"/>
              </a:rPr>
              <a:t>with </a:t>
            </a:r>
            <a:r>
              <a:rPr lang="en-US" dirty="0" smtClean="0">
                <a:solidFill>
                  <a:srgbClr val="313131"/>
                </a:solidFill>
                <a:latin typeface="Apple Chancery"/>
                <a:cs typeface="Apple Chancery"/>
              </a:rPr>
              <a:t>a/100</a:t>
            </a:r>
            <a:r>
              <a:rPr lang="en-US" dirty="0" smtClean="0">
                <a:solidFill>
                  <a:srgbClr val="313131"/>
                </a:solidFill>
                <a:latin typeface="Times-Roman"/>
              </a:rPr>
              <a:t> </a:t>
            </a:r>
            <a:r>
              <a:rPr lang="en-US" dirty="0">
                <a:solidFill>
                  <a:srgbClr val="313131"/>
                </a:solidFill>
                <a:latin typeface="Times-Roman"/>
              </a:rPr>
              <a:t>as the </a:t>
            </a:r>
            <a:r>
              <a:rPr lang="en-US" dirty="0" smtClean="0">
                <a:solidFill>
                  <a:srgbClr val="313131"/>
                </a:solidFill>
                <a:latin typeface="Times-Roman"/>
              </a:rPr>
              <a:t>target quantile</a:t>
            </a:r>
            <a:r>
              <a:rPr lang="en-US" dirty="0">
                <a:solidFill>
                  <a:srgbClr val="313131"/>
                </a:solidFill>
                <a:latin typeface="Times-Roman"/>
              </a:rPr>
              <a:t>, this </a:t>
            </a:r>
            <a:r>
              <a:rPr lang="en-US" dirty="0" smtClean="0">
                <a:solidFill>
                  <a:srgbClr val="313131"/>
                </a:solidFill>
                <a:latin typeface="Times-Roman"/>
              </a:rPr>
              <a:t>score </a:t>
            </a:r>
            <a:r>
              <a:rPr lang="en-US" dirty="0" smtClean="0">
                <a:solidFill>
                  <a:srgbClr val="313131"/>
                </a:solidFill>
                <a:latin typeface="Baskerville Old Face"/>
                <a:cs typeface="Baskerville Old Face"/>
              </a:rPr>
              <a:t>L</a:t>
            </a:r>
            <a:r>
              <a:rPr lang="en-US" dirty="0" smtClean="0">
                <a:solidFill>
                  <a:srgbClr val="313131"/>
                </a:solidFill>
                <a:latin typeface="Times-Roman"/>
              </a:rPr>
              <a:t>  </a:t>
            </a:r>
            <a:r>
              <a:rPr lang="en-US" dirty="0">
                <a:solidFill>
                  <a:srgbClr val="313131"/>
                </a:solidFill>
                <a:latin typeface="Times-Roman"/>
              </a:rPr>
              <a:t>is defined </a:t>
            </a:r>
            <a:r>
              <a:rPr lang="en-US" dirty="0" smtClean="0">
                <a:solidFill>
                  <a:srgbClr val="313131"/>
                </a:solidFill>
                <a:latin typeface="Times-Roman"/>
              </a:rPr>
              <a:t>as:</a:t>
            </a:r>
          </a:p>
        </p:txBody>
      </p:sp>
      <p:grpSp>
        <p:nvGrpSpPr>
          <p:cNvPr id="15" name="Group 14"/>
          <p:cNvGrpSpPr/>
          <p:nvPr/>
        </p:nvGrpSpPr>
        <p:grpSpPr>
          <a:xfrm>
            <a:off x="1553530" y="3151379"/>
            <a:ext cx="7382104" cy="1477328"/>
            <a:chOff x="1553530" y="3151379"/>
            <a:chExt cx="7382104" cy="1477328"/>
          </a:xfrm>
        </p:grpSpPr>
        <p:sp>
          <p:nvSpPr>
            <p:cNvPr id="12" name="Rectangle 11"/>
            <p:cNvSpPr/>
            <p:nvPr/>
          </p:nvSpPr>
          <p:spPr>
            <a:xfrm>
              <a:off x="1553530" y="3151379"/>
              <a:ext cx="7382104" cy="1477328"/>
            </a:xfrm>
            <a:prstGeom prst="rect">
              <a:avLst/>
            </a:prstGeom>
          </p:spPr>
          <p:txBody>
            <a:bodyPr wrap="square">
              <a:spAutoFit/>
            </a:bodyPr>
            <a:lstStyle/>
            <a:p>
              <a:r>
                <a:rPr lang="en-US" dirty="0" smtClean="0">
                  <a:solidFill>
                    <a:srgbClr val="313131"/>
                  </a:solidFill>
                  <a:latin typeface="Times-Roman"/>
                </a:rPr>
                <a:t>Where    is </a:t>
              </a:r>
              <a:r>
                <a:rPr lang="en-US" dirty="0">
                  <a:solidFill>
                    <a:srgbClr val="313131"/>
                  </a:solidFill>
                  <a:latin typeface="Times-Roman"/>
                </a:rPr>
                <a:t>the </a:t>
              </a:r>
              <a:r>
                <a:rPr lang="en-US" dirty="0" smtClean="0">
                  <a:solidFill>
                    <a:srgbClr val="313131"/>
                  </a:solidFill>
                  <a:latin typeface="Times-Roman"/>
                </a:rPr>
                <a:t>observation </a:t>
              </a:r>
              <a:r>
                <a:rPr lang="en-US" dirty="0">
                  <a:solidFill>
                    <a:srgbClr val="313131"/>
                  </a:solidFill>
                  <a:latin typeface="Times-Roman"/>
                </a:rPr>
                <a:t>used for </a:t>
              </a:r>
              <a:r>
                <a:rPr lang="en-US" dirty="0" smtClean="0">
                  <a:solidFill>
                    <a:srgbClr val="313131"/>
                  </a:solidFill>
                  <a:latin typeface="Times-Roman"/>
                </a:rPr>
                <a:t>verification</a:t>
              </a:r>
              <a:r>
                <a:rPr lang="en-US" dirty="0">
                  <a:solidFill>
                    <a:srgbClr val="313131"/>
                  </a:solidFill>
                  <a:latin typeface="Times-Roman"/>
                </a:rPr>
                <a:t>, and </a:t>
              </a:r>
            </a:p>
            <a:p>
              <a:endParaRPr lang="en-US" dirty="0" smtClean="0">
                <a:solidFill>
                  <a:srgbClr val="313131"/>
                </a:solidFill>
                <a:latin typeface="Times-Roman"/>
              </a:endParaRPr>
            </a:p>
            <a:p>
              <a:r>
                <a:rPr lang="en-US" dirty="0" smtClean="0">
                  <a:solidFill>
                    <a:srgbClr val="313131"/>
                  </a:solidFill>
                  <a:latin typeface="Times-Roman"/>
                </a:rPr>
                <a:t>To evaluate </a:t>
              </a:r>
              <a:r>
                <a:rPr lang="en-US" dirty="0">
                  <a:solidFill>
                    <a:srgbClr val="313131"/>
                  </a:solidFill>
                  <a:latin typeface="Times-Roman"/>
                </a:rPr>
                <a:t>the full </a:t>
              </a:r>
              <a:r>
                <a:rPr lang="en-US" dirty="0" smtClean="0">
                  <a:solidFill>
                    <a:srgbClr val="313131"/>
                  </a:solidFill>
                  <a:latin typeface="Times-Roman"/>
                </a:rPr>
                <a:t>predictive densities</a:t>
              </a:r>
              <a:r>
                <a:rPr lang="en-US" dirty="0">
                  <a:solidFill>
                    <a:srgbClr val="313131"/>
                  </a:solidFill>
                  <a:latin typeface="Times-Roman"/>
                </a:rPr>
                <a:t>, this score is then </a:t>
              </a:r>
              <a:r>
                <a:rPr lang="en-US" dirty="0" smtClean="0">
                  <a:solidFill>
                    <a:srgbClr val="313131"/>
                  </a:solidFill>
                  <a:latin typeface="Times-Roman"/>
                </a:rPr>
                <a:t>averaged </a:t>
              </a:r>
              <a:r>
                <a:rPr lang="en-US" dirty="0">
                  <a:solidFill>
                    <a:srgbClr val="313131"/>
                  </a:solidFill>
                  <a:latin typeface="Times-Roman"/>
                </a:rPr>
                <a:t>over all </a:t>
              </a:r>
              <a:r>
                <a:rPr lang="en-US" dirty="0" smtClean="0">
                  <a:solidFill>
                    <a:srgbClr val="313131"/>
                  </a:solidFill>
                  <a:latin typeface="Times-Roman"/>
                </a:rPr>
                <a:t>target quantiles</a:t>
              </a:r>
              <a:r>
                <a:rPr lang="en-US" dirty="0">
                  <a:solidFill>
                    <a:srgbClr val="313131"/>
                  </a:solidFill>
                  <a:latin typeface="Times-Roman"/>
                </a:rPr>
                <a:t>, from 0.01 to 0.99, for all time </a:t>
              </a:r>
              <a:r>
                <a:rPr lang="en-US" dirty="0" smtClean="0">
                  <a:solidFill>
                    <a:srgbClr val="313131"/>
                  </a:solidFill>
                  <a:latin typeface="Times-Roman"/>
                </a:rPr>
                <a:t>periods </a:t>
              </a:r>
              <a:r>
                <a:rPr lang="en-US" dirty="0">
                  <a:solidFill>
                    <a:srgbClr val="313131"/>
                  </a:solidFill>
                  <a:latin typeface="Times-Roman"/>
                </a:rPr>
                <a:t>over all </a:t>
              </a:r>
              <a:r>
                <a:rPr lang="en-US" dirty="0" smtClean="0">
                  <a:solidFill>
                    <a:srgbClr val="313131"/>
                  </a:solidFill>
                  <a:latin typeface="Times-Roman"/>
                </a:rPr>
                <a:t>forecast </a:t>
              </a:r>
            </a:p>
            <a:p>
              <a:r>
                <a:rPr lang="en-US" dirty="0" smtClean="0">
                  <a:solidFill>
                    <a:srgbClr val="313131"/>
                  </a:solidFill>
                  <a:latin typeface="Times-Roman"/>
                </a:rPr>
                <a:t>horizons</a:t>
              </a:r>
              <a:r>
                <a:rPr lang="en-US" dirty="0">
                  <a:solidFill>
                    <a:srgbClr val="313131"/>
                  </a:solidFill>
                  <a:latin typeface="Times-Roman"/>
                </a:rPr>
                <a:t>. The lower the score, the </a:t>
              </a:r>
              <a:r>
                <a:rPr lang="en-US" dirty="0" smtClean="0">
                  <a:solidFill>
                    <a:srgbClr val="313131"/>
                  </a:solidFill>
                  <a:latin typeface="Times-Roman"/>
                </a:rPr>
                <a:t>better </a:t>
              </a:r>
              <a:r>
                <a:rPr lang="en-US" dirty="0">
                  <a:solidFill>
                    <a:srgbClr val="313131"/>
                  </a:solidFill>
                  <a:latin typeface="Times-Roman"/>
                </a:rPr>
                <a:t>the </a:t>
              </a:r>
              <a:r>
                <a:rPr lang="en-US" dirty="0" smtClean="0">
                  <a:solidFill>
                    <a:srgbClr val="313131"/>
                  </a:solidFill>
                  <a:latin typeface="Times-Roman"/>
                </a:rPr>
                <a:t>forecasts</a:t>
              </a:r>
              <a:r>
                <a:rPr lang="en-US" dirty="0">
                  <a:solidFill>
                    <a:srgbClr val="313131"/>
                  </a:solidFill>
                  <a:latin typeface="Times-Roman"/>
                </a:rPr>
                <a:t> </a:t>
              </a:r>
              <a:r>
                <a:rPr lang="en-US" dirty="0" smtClean="0">
                  <a:solidFill>
                    <a:srgbClr val="313131"/>
                  </a:solidFill>
                  <a:latin typeface="Times-Roman"/>
                </a:rPr>
                <a:t>are.</a:t>
              </a:r>
              <a:endParaRPr lang="en-US" dirty="0"/>
            </a:p>
          </p:txBody>
        </p:sp>
        <p:pic>
          <p:nvPicPr>
            <p:cNvPr id="13" name="Picture 12"/>
            <p:cNvPicPr>
              <a:picLocks noChangeAspect="1"/>
            </p:cNvPicPr>
            <p:nvPr/>
          </p:nvPicPr>
          <p:blipFill>
            <a:blip r:embed="rId2"/>
            <a:stretch>
              <a:fillRect/>
            </a:stretch>
          </p:blipFill>
          <p:spPr>
            <a:xfrm>
              <a:off x="6526409" y="3337631"/>
              <a:ext cx="1473200" cy="203200"/>
            </a:xfrm>
            <a:prstGeom prst="rect">
              <a:avLst/>
            </a:prstGeom>
          </p:spPr>
        </p:pic>
        <p:pic>
          <p:nvPicPr>
            <p:cNvPr id="14" name="Picture 13"/>
            <p:cNvPicPr>
              <a:picLocks noChangeAspect="1"/>
            </p:cNvPicPr>
            <p:nvPr/>
          </p:nvPicPr>
          <p:blipFill>
            <a:blip r:embed="rId3"/>
            <a:stretch>
              <a:fillRect/>
            </a:stretch>
          </p:blipFill>
          <p:spPr>
            <a:xfrm>
              <a:off x="2289441" y="3359156"/>
              <a:ext cx="157632" cy="210176"/>
            </a:xfrm>
            <a:prstGeom prst="rect">
              <a:avLst/>
            </a:prstGeom>
          </p:spPr>
        </p:pic>
      </p:grpSp>
      <p:pic>
        <p:nvPicPr>
          <p:cNvPr id="16" name="Picture 15"/>
          <p:cNvPicPr>
            <a:picLocks noChangeAspect="1"/>
          </p:cNvPicPr>
          <p:nvPr/>
        </p:nvPicPr>
        <p:blipFill>
          <a:blip r:embed="rId4"/>
          <a:stretch>
            <a:fillRect/>
          </a:stretch>
        </p:blipFill>
        <p:spPr>
          <a:xfrm>
            <a:off x="3771781" y="4854206"/>
            <a:ext cx="5269587" cy="1094701"/>
          </a:xfrm>
          <a:prstGeom prst="rect">
            <a:avLst/>
          </a:prstGeom>
        </p:spPr>
      </p:pic>
      <p:grpSp>
        <p:nvGrpSpPr>
          <p:cNvPr id="22" name="Group 21"/>
          <p:cNvGrpSpPr/>
          <p:nvPr/>
        </p:nvGrpSpPr>
        <p:grpSpPr>
          <a:xfrm>
            <a:off x="1846349" y="2294117"/>
            <a:ext cx="5297509" cy="775401"/>
            <a:chOff x="1846349" y="2294117"/>
            <a:chExt cx="5297509" cy="775401"/>
          </a:xfrm>
        </p:grpSpPr>
        <p:pic>
          <p:nvPicPr>
            <p:cNvPr id="7" name="Picture 6"/>
            <p:cNvPicPr>
              <a:picLocks noChangeAspect="1"/>
            </p:cNvPicPr>
            <p:nvPr/>
          </p:nvPicPr>
          <p:blipFill rotWithShape="1">
            <a:blip r:embed="rId5"/>
            <a:srcRect l="19544" t="1" r="26060" b="54475"/>
            <a:stretch/>
          </p:blipFill>
          <p:spPr>
            <a:xfrm>
              <a:off x="3117753" y="2294117"/>
              <a:ext cx="3699080" cy="273357"/>
            </a:xfrm>
            <a:prstGeom prst="rect">
              <a:avLst/>
            </a:prstGeom>
          </p:spPr>
        </p:pic>
        <p:pic>
          <p:nvPicPr>
            <p:cNvPr id="18" name="Picture 17"/>
            <p:cNvPicPr>
              <a:picLocks noChangeAspect="1"/>
            </p:cNvPicPr>
            <p:nvPr/>
          </p:nvPicPr>
          <p:blipFill rotWithShape="1">
            <a:blip r:embed="rId5"/>
            <a:srcRect l="74536" r="-1" b="50000"/>
            <a:stretch/>
          </p:blipFill>
          <p:spPr>
            <a:xfrm>
              <a:off x="3402993" y="2769659"/>
              <a:ext cx="1729459" cy="299859"/>
            </a:xfrm>
            <a:prstGeom prst="rect">
              <a:avLst/>
            </a:prstGeom>
          </p:spPr>
        </p:pic>
        <p:pic>
          <p:nvPicPr>
            <p:cNvPr id="19" name="Picture 18"/>
            <p:cNvPicPr>
              <a:picLocks noChangeAspect="1"/>
            </p:cNvPicPr>
            <p:nvPr/>
          </p:nvPicPr>
          <p:blipFill rotWithShape="1">
            <a:blip r:embed="rId5"/>
            <a:srcRect r="82332"/>
            <a:stretch/>
          </p:blipFill>
          <p:spPr>
            <a:xfrm>
              <a:off x="1846349" y="2357044"/>
              <a:ext cx="1201448" cy="600457"/>
            </a:xfrm>
            <a:prstGeom prst="rect">
              <a:avLst/>
            </a:prstGeom>
          </p:spPr>
        </p:pic>
        <p:pic>
          <p:nvPicPr>
            <p:cNvPr id="20" name="Picture 19"/>
            <p:cNvPicPr>
              <a:picLocks noChangeAspect="1"/>
            </p:cNvPicPr>
            <p:nvPr/>
          </p:nvPicPr>
          <p:blipFill rotWithShape="1">
            <a:blip r:embed="rId5"/>
            <a:srcRect l="19457" t="46397" r="59326"/>
            <a:stretch/>
          </p:blipFill>
          <p:spPr>
            <a:xfrm>
              <a:off x="5715317" y="2750836"/>
              <a:ext cx="1428541" cy="318682"/>
            </a:xfrm>
            <a:prstGeom prst="rect">
              <a:avLst/>
            </a:prstGeom>
          </p:spPr>
        </p:pic>
      </p:grpSp>
      <p:pic>
        <p:nvPicPr>
          <p:cNvPr id="23" name="Picture 22"/>
          <p:cNvPicPr>
            <a:picLocks noChangeAspect="1"/>
          </p:cNvPicPr>
          <p:nvPr/>
        </p:nvPicPr>
        <p:blipFill>
          <a:blip r:embed="rId6"/>
          <a:stretch>
            <a:fillRect/>
          </a:stretch>
        </p:blipFill>
        <p:spPr>
          <a:xfrm>
            <a:off x="1050241" y="4582512"/>
            <a:ext cx="2618905" cy="2202019"/>
          </a:xfrm>
          <a:prstGeom prst="rect">
            <a:avLst/>
          </a:prstGeom>
        </p:spPr>
      </p:pic>
    </p:spTree>
    <p:extLst>
      <p:ext uri="{BB962C8B-B14F-4D97-AF65-F5344CB8AC3E}">
        <p14:creationId xmlns:p14="http://schemas.microsoft.com/office/powerpoint/2010/main" val="2366804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pic>
        <p:nvPicPr>
          <p:cNvPr id="10" name="Picture 9"/>
          <p:cNvPicPr>
            <a:picLocks noChangeAspect="1"/>
          </p:cNvPicPr>
          <p:nvPr/>
        </p:nvPicPr>
        <p:blipFill>
          <a:blip r:embed="rId3"/>
          <a:stretch>
            <a:fillRect/>
          </a:stretch>
        </p:blipFill>
        <p:spPr>
          <a:xfrm>
            <a:off x="5408868" y="1152072"/>
            <a:ext cx="3456173" cy="2657980"/>
          </a:xfrm>
          <a:prstGeom prst="rect">
            <a:avLst/>
          </a:prstGeom>
        </p:spPr>
      </p:pic>
      <p:sp>
        <p:nvSpPr>
          <p:cNvPr id="11" name="TextBox 10"/>
          <p:cNvSpPr txBox="1"/>
          <p:nvPr/>
        </p:nvSpPr>
        <p:spPr>
          <a:xfrm>
            <a:off x="1100373" y="1152072"/>
            <a:ext cx="3850192" cy="156966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smtClean="0">
                <a:latin typeface="Times New Roman"/>
                <a:cs typeface="Times New Roman"/>
              </a:rPr>
              <a:t>Forecasting in abstract meaning is</a:t>
            </a:r>
          </a:p>
          <a:p>
            <a:pPr algn="ctr"/>
            <a:r>
              <a:rPr lang="en-US" sz="2400" dirty="0" smtClean="0">
                <a:latin typeface="Times New Roman"/>
                <a:cs typeface="Times New Roman"/>
              </a:rPr>
              <a:t>Regression;</a:t>
            </a:r>
          </a:p>
          <a:p>
            <a:pPr algn="ctr"/>
            <a:r>
              <a:rPr lang="en-US" sz="2400" dirty="0" smtClean="0">
                <a:latin typeface="Times New Roman"/>
                <a:cs typeface="Times New Roman"/>
              </a:rPr>
              <a:t>Extrapolation.</a:t>
            </a:r>
          </a:p>
        </p:txBody>
      </p:sp>
      <p:grpSp>
        <p:nvGrpSpPr>
          <p:cNvPr id="15" name="Group 14"/>
          <p:cNvGrpSpPr/>
          <p:nvPr/>
        </p:nvGrpSpPr>
        <p:grpSpPr>
          <a:xfrm>
            <a:off x="1189171" y="2857591"/>
            <a:ext cx="3176020" cy="2132186"/>
            <a:chOff x="1435765" y="3613666"/>
            <a:chExt cx="3176020" cy="2132186"/>
          </a:xfrm>
        </p:grpSpPr>
        <p:pic>
          <p:nvPicPr>
            <p:cNvPr id="8" name="Picture 7"/>
            <p:cNvPicPr>
              <a:picLocks noChangeAspect="1"/>
            </p:cNvPicPr>
            <p:nvPr/>
          </p:nvPicPr>
          <p:blipFill>
            <a:blip r:embed="rId4"/>
            <a:stretch>
              <a:fillRect/>
            </a:stretch>
          </p:blipFill>
          <p:spPr>
            <a:xfrm>
              <a:off x="1523666" y="4814353"/>
              <a:ext cx="2504698" cy="326699"/>
            </a:xfrm>
            <a:prstGeom prst="rect">
              <a:avLst/>
            </a:prstGeom>
          </p:spPr>
        </p:pic>
        <p:sp>
          <p:nvSpPr>
            <p:cNvPr id="3" name="Rectangle 2"/>
            <p:cNvSpPr/>
            <p:nvPr/>
          </p:nvSpPr>
          <p:spPr>
            <a:xfrm>
              <a:off x="1452942" y="3613666"/>
              <a:ext cx="1073731" cy="461665"/>
            </a:xfrm>
            <a:prstGeom prst="rect">
              <a:avLst/>
            </a:prstGeom>
          </p:spPr>
          <p:txBody>
            <a:bodyPr wrap="none">
              <a:spAutoFit/>
            </a:bodyPr>
            <a:lstStyle/>
            <a:p>
              <a:pPr lvl="0"/>
              <a:r>
                <a:rPr lang="en-US" sz="2400" dirty="0" smtClean="0">
                  <a:solidFill>
                    <a:prstClr val="black"/>
                  </a:solidFill>
                  <a:latin typeface="Times New Roman"/>
                  <a:cs typeface="Times New Roman"/>
                </a:rPr>
                <a:t>Model:</a:t>
              </a:r>
              <a:endParaRPr lang="en-US" sz="2400" dirty="0">
                <a:solidFill>
                  <a:prstClr val="black"/>
                </a:solidFill>
                <a:latin typeface="Times New Roman"/>
                <a:cs typeface="Times New Roman"/>
              </a:endParaRPr>
            </a:p>
          </p:txBody>
        </p:sp>
        <p:sp>
          <p:nvSpPr>
            <p:cNvPr id="5" name="Rectangle 4"/>
            <p:cNvSpPr/>
            <p:nvPr/>
          </p:nvSpPr>
          <p:spPr>
            <a:xfrm>
              <a:off x="1435765" y="4128374"/>
              <a:ext cx="3176020" cy="400110"/>
            </a:xfrm>
            <a:prstGeom prst="rect">
              <a:avLst/>
            </a:prstGeom>
          </p:spPr>
          <p:txBody>
            <a:bodyPr wrap="none">
              <a:spAutoFit/>
            </a:bodyPr>
            <a:lstStyle/>
            <a:p>
              <a:pPr lvl="0"/>
              <a:r>
                <a:rPr lang="en-US" sz="2000" b="1" i="1" dirty="0" smtClean="0">
                  <a:solidFill>
                    <a:prstClr val="black"/>
                  </a:solidFill>
                  <a:latin typeface="Times New Roman"/>
                  <a:cs typeface="Times New Roman"/>
                </a:rPr>
                <a:t>For example</a:t>
              </a:r>
              <a:r>
                <a:rPr lang="en-US" sz="2000" dirty="0" smtClean="0">
                  <a:solidFill>
                    <a:prstClr val="black"/>
                  </a:solidFill>
                  <a:latin typeface="Times New Roman"/>
                  <a:cs typeface="Times New Roman"/>
                </a:rPr>
                <a:t>, linear models:</a:t>
              </a:r>
              <a:endParaRPr lang="en-US" sz="2000" dirty="0">
                <a:solidFill>
                  <a:prstClr val="black"/>
                </a:solidFill>
                <a:latin typeface="Times New Roman"/>
                <a:cs typeface="Times New Roman"/>
              </a:endParaRPr>
            </a:p>
          </p:txBody>
        </p:sp>
        <p:pic>
          <p:nvPicPr>
            <p:cNvPr id="6" name="Picture 5"/>
            <p:cNvPicPr>
              <a:picLocks noChangeAspect="1"/>
            </p:cNvPicPr>
            <p:nvPr/>
          </p:nvPicPr>
          <p:blipFill>
            <a:blip r:embed="rId5"/>
            <a:stretch>
              <a:fillRect/>
            </a:stretch>
          </p:blipFill>
          <p:spPr>
            <a:xfrm>
              <a:off x="1523666" y="5346668"/>
              <a:ext cx="3037272" cy="399184"/>
            </a:xfrm>
            <a:prstGeom prst="rect">
              <a:avLst/>
            </a:prstGeom>
          </p:spPr>
        </p:pic>
      </p:grpSp>
      <p:pic>
        <p:nvPicPr>
          <p:cNvPr id="12" name="Picture 11"/>
          <p:cNvPicPr>
            <a:picLocks noChangeAspect="1"/>
          </p:cNvPicPr>
          <p:nvPr/>
        </p:nvPicPr>
        <p:blipFill>
          <a:blip r:embed="rId6"/>
          <a:stretch>
            <a:fillRect/>
          </a:stretch>
        </p:blipFill>
        <p:spPr>
          <a:xfrm>
            <a:off x="5063636" y="4258053"/>
            <a:ext cx="4254500" cy="2387600"/>
          </a:xfrm>
          <a:prstGeom prst="rect">
            <a:avLst/>
          </a:prstGeom>
        </p:spPr>
      </p:pic>
    </p:spTree>
    <p:extLst>
      <p:ext uri="{BB962C8B-B14F-4D97-AF65-F5344CB8AC3E}">
        <p14:creationId xmlns:p14="http://schemas.microsoft.com/office/powerpoint/2010/main" val="17887134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45028" y="454607"/>
            <a:ext cx="8098971" cy="523220"/>
          </a:xfrm>
          <a:prstGeom prst="rect">
            <a:avLst/>
          </a:prstGeom>
          <a:noFill/>
        </p:spPr>
        <p:txBody>
          <a:bodyPr wrap="square" rtlCol="0">
            <a:spAutoFit/>
          </a:bodyPr>
          <a:lstStyle/>
          <a:p>
            <a:pPr algn="ctr"/>
            <a:r>
              <a:rPr lang="en-US" sz="2800" b="1" dirty="0" smtClean="0">
                <a:latin typeface="Times New Roman"/>
                <a:cs typeface="Times New Roman"/>
              </a:rPr>
              <a:t>Model Steps</a:t>
            </a:r>
          </a:p>
        </p:txBody>
      </p:sp>
      <p:sp>
        <p:nvSpPr>
          <p:cNvPr id="5" name="TextBox 4"/>
          <p:cNvSpPr txBox="1"/>
          <p:nvPr/>
        </p:nvSpPr>
        <p:spPr>
          <a:xfrm>
            <a:off x="1454665" y="1716848"/>
            <a:ext cx="7500425" cy="4339650"/>
          </a:xfrm>
          <a:prstGeom prst="rect">
            <a:avLst/>
          </a:prstGeom>
          <a:noFill/>
        </p:spPr>
        <p:txBody>
          <a:bodyPr wrap="square" rtlCol="0">
            <a:spAutoFit/>
          </a:bodyPr>
          <a:lstStyle/>
          <a:p>
            <a:pPr marL="342900" indent="-342900">
              <a:buFont typeface="Wingdings" charset="2"/>
              <a:buChar char="q"/>
            </a:pPr>
            <a:r>
              <a:rPr lang="en-US" sz="2400" dirty="0" smtClean="0">
                <a:latin typeface="Times New Roman"/>
                <a:cs typeface="Times New Roman"/>
              </a:rPr>
              <a:t>Data Preparation: </a:t>
            </a:r>
            <a:r>
              <a:rPr lang="en-US" sz="2000" dirty="0" smtClean="0">
                <a:latin typeface="Times New Roman"/>
                <a:cs typeface="Times New Roman"/>
              </a:rPr>
              <a:t>Some treatments to data to become adaptive to the model and software.</a:t>
            </a:r>
          </a:p>
          <a:p>
            <a:pPr marL="342900" indent="-342900">
              <a:buFont typeface="Wingdings" charset="2"/>
              <a:buChar char="q"/>
            </a:pPr>
            <a:endParaRPr lang="en-US" sz="2000" dirty="0" smtClean="0">
              <a:latin typeface="Times New Roman"/>
              <a:cs typeface="Times New Roman"/>
            </a:endParaRPr>
          </a:p>
          <a:p>
            <a:pPr marL="342900" indent="-342900">
              <a:buFont typeface="Wingdings" charset="2"/>
              <a:buChar char="q"/>
            </a:pPr>
            <a:r>
              <a:rPr lang="en-US" sz="2400" dirty="0" smtClean="0">
                <a:latin typeface="Times New Roman"/>
                <a:cs typeface="Times New Roman"/>
              </a:rPr>
              <a:t>Training: </a:t>
            </a:r>
            <a:r>
              <a:rPr lang="en-US" sz="2000" dirty="0" smtClean="0">
                <a:latin typeface="Times New Roman"/>
                <a:cs typeface="Times New Roman"/>
              </a:rPr>
              <a:t>Select historical data to identify the regression for the solar power.</a:t>
            </a:r>
          </a:p>
          <a:p>
            <a:pPr marL="342900" indent="-342900">
              <a:buFont typeface="Wingdings" charset="2"/>
              <a:buChar char="q"/>
            </a:pPr>
            <a:endParaRPr lang="en-US" sz="2000" dirty="0" smtClean="0">
              <a:latin typeface="Times New Roman"/>
              <a:cs typeface="Times New Roman"/>
            </a:endParaRPr>
          </a:p>
          <a:p>
            <a:pPr marL="342900" indent="-342900">
              <a:buFont typeface="Wingdings" charset="2"/>
              <a:buChar char="q"/>
            </a:pPr>
            <a:r>
              <a:rPr lang="en-US" sz="2400" dirty="0" smtClean="0">
                <a:latin typeface="Times New Roman"/>
                <a:cs typeface="Times New Roman"/>
              </a:rPr>
              <a:t>Validation: </a:t>
            </a:r>
            <a:r>
              <a:rPr lang="en-US" sz="2000" dirty="0" smtClean="0">
                <a:latin typeface="Times New Roman"/>
                <a:cs typeface="Times New Roman"/>
              </a:rPr>
              <a:t>Select a sample of data to be forecasted and checking he performance of the model by comparison with the already observed data.</a:t>
            </a:r>
          </a:p>
          <a:p>
            <a:pPr marL="342900" indent="-342900">
              <a:buFont typeface="Wingdings" charset="2"/>
              <a:buChar char="q"/>
            </a:pPr>
            <a:endParaRPr lang="en-US" sz="2000" dirty="0" smtClean="0">
              <a:latin typeface="Times New Roman"/>
              <a:cs typeface="Times New Roman"/>
            </a:endParaRPr>
          </a:p>
          <a:p>
            <a:pPr marL="342900" indent="-342900">
              <a:buFont typeface="Wingdings" charset="2"/>
              <a:buChar char="q"/>
            </a:pPr>
            <a:r>
              <a:rPr lang="en-US" sz="2400" dirty="0" smtClean="0">
                <a:latin typeface="Times New Roman"/>
                <a:cs typeface="Times New Roman"/>
              </a:rPr>
              <a:t>Testing: </a:t>
            </a:r>
            <a:r>
              <a:rPr lang="en-US" sz="2000" dirty="0" smtClean="0">
                <a:latin typeface="Times New Roman"/>
                <a:cs typeface="Times New Roman"/>
              </a:rPr>
              <a:t>At this step, the model will be used for forecasting future solar power.</a:t>
            </a:r>
            <a:endParaRPr lang="en-US" sz="2000" dirty="0">
              <a:latin typeface="Times New Roman"/>
              <a:cs typeface="Times New Roman"/>
            </a:endParaRPr>
          </a:p>
          <a:p>
            <a:pPr marL="342900" indent="-342900">
              <a:buFont typeface="Wingdings" charset="2"/>
              <a:buChar char="q"/>
            </a:pPr>
            <a:endParaRPr lang="en-US" sz="2000" dirty="0" smtClean="0">
              <a:latin typeface="Times New Roman"/>
              <a:cs typeface="Times New Roman"/>
            </a:endParaRPr>
          </a:p>
        </p:txBody>
      </p:sp>
    </p:spTree>
    <p:extLst>
      <p:ext uri="{BB962C8B-B14F-4D97-AF65-F5344CB8AC3E}">
        <p14:creationId xmlns:p14="http://schemas.microsoft.com/office/powerpoint/2010/main" val="2841227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2" name="Rectangle 1"/>
          <p:cNvSpPr/>
          <p:nvPr/>
        </p:nvSpPr>
        <p:spPr>
          <a:xfrm>
            <a:off x="1224681" y="1140929"/>
            <a:ext cx="6729411" cy="369332"/>
          </a:xfrm>
          <a:prstGeom prst="rect">
            <a:avLst/>
          </a:prstGeom>
        </p:spPr>
        <p:txBody>
          <a:bodyPr wrap="square">
            <a:spAutoFit/>
          </a:bodyPr>
          <a:lstStyle/>
          <a:p>
            <a:r>
              <a:rPr lang="en-US" dirty="0">
                <a:latin typeface="Times New Roman"/>
                <a:cs typeface="Times New Roman"/>
              </a:rPr>
              <a:t>Historical </a:t>
            </a:r>
            <a:r>
              <a:rPr lang="en-US" dirty="0" smtClean="0">
                <a:latin typeface="Times New Roman"/>
                <a:cs typeface="Times New Roman"/>
              </a:rPr>
              <a:t>Data:</a:t>
            </a:r>
          </a:p>
        </p:txBody>
      </p:sp>
      <p:pic>
        <p:nvPicPr>
          <p:cNvPr id="9" name="Picture 8"/>
          <p:cNvPicPr>
            <a:picLocks noChangeAspect="1"/>
          </p:cNvPicPr>
          <p:nvPr/>
        </p:nvPicPr>
        <p:blipFill>
          <a:blip r:embed="rId2"/>
          <a:stretch>
            <a:fillRect/>
          </a:stretch>
        </p:blipFill>
        <p:spPr>
          <a:xfrm>
            <a:off x="1121404" y="1523128"/>
            <a:ext cx="7997936" cy="3609688"/>
          </a:xfrm>
          <a:prstGeom prst="rect">
            <a:avLst/>
          </a:prstGeom>
        </p:spPr>
      </p:pic>
      <p:sp>
        <p:nvSpPr>
          <p:cNvPr id="10" name="Rectangle 9"/>
          <p:cNvSpPr/>
          <p:nvPr/>
        </p:nvSpPr>
        <p:spPr>
          <a:xfrm>
            <a:off x="1121404" y="5105007"/>
            <a:ext cx="7447725" cy="1077218"/>
          </a:xfrm>
          <a:prstGeom prst="rect">
            <a:avLst/>
          </a:prstGeom>
        </p:spPr>
        <p:txBody>
          <a:bodyPr wrap="square">
            <a:spAutoFit/>
          </a:bodyPr>
          <a:lstStyle/>
          <a:p>
            <a:r>
              <a:rPr lang="en-US" sz="1600" dirty="0">
                <a:latin typeface="Times New Roman"/>
                <a:cs typeface="Times New Roman"/>
              </a:rPr>
              <a:t>The box plot of the distribution of the means of the solar power for the moths of 2012.</a:t>
            </a:r>
          </a:p>
          <a:p>
            <a:r>
              <a:rPr lang="en-US" sz="1600" dirty="0">
                <a:latin typeface="Times New Roman"/>
                <a:cs typeface="Times New Roman"/>
              </a:rPr>
              <a:t>This leads </a:t>
            </a:r>
            <a:r>
              <a:rPr lang="en-US" sz="1600" dirty="0" smtClean="0">
                <a:latin typeface="Times New Roman"/>
                <a:cs typeface="Times New Roman"/>
              </a:rPr>
              <a:t>to 4,5,6,7 are </a:t>
            </a:r>
            <a:r>
              <a:rPr lang="en-US" sz="1600" dirty="0">
                <a:latin typeface="Times New Roman"/>
                <a:cs typeface="Times New Roman"/>
              </a:rPr>
              <a:t>cloudy or less sunny </a:t>
            </a:r>
            <a:r>
              <a:rPr lang="en-US" sz="1600" dirty="0" smtClean="0">
                <a:latin typeface="Times New Roman"/>
                <a:cs typeface="Times New Roman"/>
              </a:rPr>
              <a:t>months.</a:t>
            </a:r>
            <a:r>
              <a:rPr lang="en-US" sz="1600" dirty="0">
                <a:latin typeface="Times New Roman"/>
                <a:cs typeface="Times New Roman"/>
              </a:rPr>
              <a:t> </a:t>
            </a:r>
            <a:endParaRPr lang="en-US" sz="1600" dirty="0" smtClean="0">
              <a:latin typeface="Times New Roman"/>
              <a:cs typeface="Times New Roman"/>
            </a:endParaRPr>
          </a:p>
          <a:p>
            <a:r>
              <a:rPr lang="en-US" sz="1600" b="1" i="1" dirty="0" smtClean="0">
                <a:latin typeface="Times New Roman"/>
                <a:cs typeface="Times New Roman"/>
              </a:rPr>
              <a:t>Are </a:t>
            </a:r>
            <a:r>
              <a:rPr lang="en-US" sz="1600" b="1" i="1" dirty="0">
                <a:latin typeface="Times New Roman"/>
                <a:cs typeface="Times New Roman"/>
              </a:rPr>
              <a:t>they April, May, June and </a:t>
            </a:r>
            <a:r>
              <a:rPr lang="en-US" sz="1600" b="1" i="1" dirty="0" smtClean="0">
                <a:latin typeface="Times New Roman"/>
                <a:cs typeface="Times New Roman"/>
              </a:rPr>
              <a:t>July</a:t>
            </a:r>
            <a:r>
              <a:rPr lang="en-US" sz="1600" b="1" i="1" dirty="0">
                <a:latin typeface="Times New Roman"/>
                <a:cs typeface="Times New Roman"/>
              </a:rPr>
              <a:t> </a:t>
            </a:r>
            <a:r>
              <a:rPr lang="en-US" sz="1600" b="1" i="1" dirty="0" smtClean="0">
                <a:latin typeface="Times New Roman"/>
                <a:cs typeface="Times New Roman"/>
              </a:rPr>
              <a:t>? </a:t>
            </a:r>
            <a:r>
              <a:rPr lang="en-US" sz="1600" dirty="0" smtClean="0">
                <a:latin typeface="Times New Roman"/>
                <a:cs typeface="Times New Roman"/>
              </a:rPr>
              <a:t>They could maybe just rearranged in this order.</a:t>
            </a:r>
          </a:p>
          <a:p>
            <a:r>
              <a:rPr lang="en-US" sz="1400" dirty="0" smtClean="0">
                <a:latin typeface="Times New Roman"/>
                <a:cs typeface="Times New Roman"/>
              </a:rPr>
              <a:t>Since the weather data from</a:t>
            </a:r>
            <a:r>
              <a:rPr lang="en-US" sz="1600" dirty="0" smtClean="0">
                <a:latin typeface="Times New Roman"/>
                <a:cs typeface="Times New Roman"/>
              </a:rPr>
              <a:t>:  </a:t>
            </a:r>
            <a:r>
              <a:rPr lang="en-US" sz="1400" dirty="0" smtClean="0">
                <a:latin typeface="Times New Roman"/>
                <a:cs typeface="Times New Roman"/>
              </a:rPr>
              <a:t>ECMWF© </a:t>
            </a:r>
            <a:r>
              <a:rPr lang="en-US" sz="1400" dirty="0">
                <a:latin typeface="Times New Roman"/>
                <a:cs typeface="Times New Roman"/>
              </a:rPr>
              <a:t>European Centre for Medium-Range Weather </a:t>
            </a:r>
            <a:r>
              <a:rPr lang="en-US" sz="1400" dirty="0" smtClean="0">
                <a:latin typeface="Times New Roman"/>
                <a:cs typeface="Times New Roman"/>
              </a:rPr>
              <a:t>Forecasts</a:t>
            </a:r>
            <a:endParaRPr lang="en-US" sz="1600" dirty="0" smtClean="0">
              <a:latin typeface="Times New Roman"/>
              <a:cs typeface="Times New Roman"/>
            </a:endParaRPr>
          </a:p>
        </p:txBody>
      </p:sp>
    </p:spTree>
    <p:extLst>
      <p:ext uri="{BB962C8B-B14F-4D97-AF65-F5344CB8AC3E}">
        <p14:creationId xmlns:p14="http://schemas.microsoft.com/office/powerpoint/2010/main" val="28412271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DS_AS_LW_D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6489" cy="6858000"/>
          </a:xfrm>
          <a:prstGeom prst="rect">
            <a:avLst/>
          </a:prstGeom>
        </p:spPr>
      </p:pic>
    </p:spTree>
    <p:extLst>
      <p:ext uri="{BB962C8B-B14F-4D97-AF65-F5344CB8AC3E}">
        <p14:creationId xmlns:p14="http://schemas.microsoft.com/office/powerpoint/2010/main" val="675259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52637" y="1624238"/>
            <a:ext cx="3984093" cy="2981857"/>
          </a:xfrm>
          <a:prstGeom prst="rect">
            <a:avLst/>
          </a:prstGeom>
        </p:spPr>
      </p:pic>
      <p:sp>
        <p:nvSpPr>
          <p:cNvPr id="14" name="Rectangle 13"/>
          <p:cNvSpPr/>
          <p:nvPr/>
        </p:nvSpPr>
        <p:spPr>
          <a:xfrm>
            <a:off x="1134160" y="4676787"/>
            <a:ext cx="3838423" cy="369332"/>
          </a:xfrm>
          <a:prstGeom prst="rect">
            <a:avLst/>
          </a:prstGeom>
        </p:spPr>
        <p:txBody>
          <a:bodyPr wrap="none">
            <a:spAutoFit/>
          </a:bodyPr>
          <a:lstStyle/>
          <a:p>
            <a:r>
              <a:rPr lang="en-US" dirty="0" smtClean="0">
                <a:latin typeface="Times New Roman"/>
                <a:cs typeface="Times New Roman"/>
              </a:rPr>
              <a:t>Surface Solar Irradiance Down (</a:t>
            </a:r>
            <a:r>
              <a:rPr lang="en-US" dirty="0">
                <a:latin typeface="Times New Roman"/>
                <a:cs typeface="Times New Roman"/>
              </a:rPr>
              <a:t>SSRD)</a:t>
            </a:r>
            <a:r>
              <a:rPr lang="en-US" dirty="0" smtClean="0">
                <a:effectLst/>
                <a:latin typeface="Times New Roman"/>
                <a:cs typeface="Times New Roman"/>
              </a:rPr>
              <a:t> </a:t>
            </a:r>
            <a:endParaRPr lang="en-US" dirty="0">
              <a:latin typeface="Times New Roman"/>
              <a:cs typeface="Times New Roman"/>
            </a:endParaRPr>
          </a:p>
        </p:txBody>
      </p:sp>
      <p:pic>
        <p:nvPicPr>
          <p:cNvPr id="9" name="Picture 8"/>
          <p:cNvPicPr>
            <a:picLocks noChangeAspect="1"/>
          </p:cNvPicPr>
          <p:nvPr/>
        </p:nvPicPr>
        <p:blipFill>
          <a:blip r:embed="rId4"/>
          <a:stretch>
            <a:fillRect/>
          </a:stretch>
        </p:blipFill>
        <p:spPr>
          <a:xfrm>
            <a:off x="4972583" y="3505818"/>
            <a:ext cx="4055954" cy="3041965"/>
          </a:xfrm>
          <a:prstGeom prst="rect">
            <a:avLst/>
          </a:prstGeom>
        </p:spPr>
      </p:pic>
      <p:sp>
        <p:nvSpPr>
          <p:cNvPr id="12" name="Rectangle 11"/>
          <p:cNvSpPr/>
          <p:nvPr/>
        </p:nvSpPr>
        <p:spPr>
          <a:xfrm>
            <a:off x="4942376" y="1838926"/>
            <a:ext cx="4185761" cy="923330"/>
          </a:xfrm>
          <a:prstGeom prst="rect">
            <a:avLst/>
          </a:prstGeom>
          <a:solidFill>
            <a:srgbClr val="CCFFCC"/>
          </a:solidFill>
        </p:spPr>
        <p:txBody>
          <a:bodyPr wrap="none">
            <a:spAutoFit/>
          </a:bodyPr>
          <a:lstStyle/>
          <a:p>
            <a:r>
              <a:rPr lang="en-US" dirty="0" smtClean="0">
                <a:latin typeface="Times New Roman"/>
                <a:cs typeface="Times New Roman"/>
              </a:rPr>
              <a:t>From Data Description:</a:t>
            </a:r>
          </a:p>
          <a:p>
            <a:pPr marL="285750" indent="-285750">
              <a:buFont typeface="Arial"/>
              <a:buChar char="•"/>
            </a:pPr>
            <a:r>
              <a:rPr lang="en-US" dirty="0" smtClean="0">
                <a:solidFill>
                  <a:srgbClr val="000000"/>
                </a:solidFill>
                <a:latin typeface="Times New Roman"/>
                <a:cs typeface="Times New Roman"/>
              </a:rPr>
              <a:t>169.128 Surface solar rad down (SSRD)</a:t>
            </a:r>
          </a:p>
          <a:p>
            <a:r>
              <a:rPr lang="en-US" dirty="0" smtClean="0">
                <a:solidFill>
                  <a:srgbClr val="000000"/>
                </a:solidFill>
                <a:latin typeface="Times New Roman"/>
                <a:cs typeface="Times New Roman"/>
              </a:rPr>
              <a:t>     Unit: J m-</a:t>
            </a:r>
            <a:r>
              <a:rPr lang="en-US" baseline="30000" dirty="0" smtClean="0">
                <a:solidFill>
                  <a:srgbClr val="000000"/>
                </a:solidFill>
                <a:latin typeface="Times New Roman"/>
                <a:cs typeface="Times New Roman"/>
              </a:rPr>
              <a:t>2</a:t>
            </a:r>
            <a:r>
              <a:rPr lang="en-US" dirty="0" smtClean="0">
                <a:solidFill>
                  <a:srgbClr val="000000"/>
                </a:solidFill>
                <a:latin typeface="Times New Roman"/>
                <a:cs typeface="Times New Roman"/>
              </a:rPr>
              <a:t> Accumulated field</a:t>
            </a:r>
            <a:endParaRPr lang="en-US" dirty="0">
              <a:solidFill>
                <a:srgbClr val="000000"/>
              </a:solidFill>
              <a:latin typeface="Times New Roman"/>
              <a:cs typeface="Times New Roman"/>
            </a:endParaRPr>
          </a:p>
        </p:txBody>
      </p:sp>
      <p:sp>
        <p:nvSpPr>
          <p:cNvPr id="16" name="Rectangle 15"/>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Tree>
    <p:extLst>
      <p:ext uri="{BB962C8B-B14F-4D97-AF65-F5344CB8AC3E}">
        <p14:creationId xmlns:p14="http://schemas.microsoft.com/office/powerpoint/2010/main" val="21699655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45886979"/>
              </p:ext>
            </p:extLst>
          </p:nvPr>
        </p:nvGraphicFramePr>
        <p:xfrm>
          <a:off x="1682173" y="545492"/>
          <a:ext cx="701605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44577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89725" y="751071"/>
            <a:ext cx="3581703" cy="2849467"/>
            <a:chOff x="1189725" y="751071"/>
            <a:chExt cx="3742814" cy="2939773"/>
          </a:xfrm>
        </p:grpSpPr>
        <p:pic>
          <p:nvPicPr>
            <p:cNvPr id="13" name="Picture 12"/>
            <p:cNvPicPr>
              <a:picLocks noChangeAspect="1"/>
            </p:cNvPicPr>
            <p:nvPr/>
          </p:nvPicPr>
          <p:blipFill>
            <a:blip r:embed="rId3"/>
            <a:stretch>
              <a:fillRect/>
            </a:stretch>
          </p:blipFill>
          <p:spPr>
            <a:xfrm>
              <a:off x="1189725" y="751071"/>
              <a:ext cx="3742814" cy="2801274"/>
            </a:xfrm>
            <a:prstGeom prst="rect">
              <a:avLst/>
            </a:prstGeom>
          </p:spPr>
        </p:pic>
        <p:sp>
          <p:nvSpPr>
            <p:cNvPr id="14" name="Rectangle 13"/>
            <p:cNvSpPr/>
            <p:nvPr/>
          </p:nvSpPr>
          <p:spPr>
            <a:xfrm>
              <a:off x="1806632" y="3413845"/>
              <a:ext cx="2697448" cy="276999"/>
            </a:xfrm>
            <a:prstGeom prst="rect">
              <a:avLst/>
            </a:prstGeom>
          </p:spPr>
          <p:txBody>
            <a:bodyPr wrap="none">
              <a:spAutoFit/>
            </a:bodyPr>
            <a:lstStyle/>
            <a:p>
              <a:r>
                <a:rPr lang="en-US" sz="1200" dirty="0" smtClean="0">
                  <a:latin typeface="Times New Roman"/>
                  <a:cs typeface="Times New Roman"/>
                </a:rPr>
                <a:t>Surface Solar Irradiance Down (</a:t>
              </a:r>
              <a:r>
                <a:rPr lang="en-US" sz="1200" dirty="0">
                  <a:latin typeface="Times New Roman"/>
                  <a:cs typeface="Times New Roman"/>
                </a:rPr>
                <a:t>SSRD)</a:t>
              </a:r>
              <a:r>
                <a:rPr lang="en-US" sz="1200" dirty="0" smtClean="0">
                  <a:effectLst/>
                  <a:latin typeface="Times New Roman"/>
                  <a:cs typeface="Times New Roman"/>
                </a:rPr>
                <a:t> </a:t>
              </a:r>
              <a:endParaRPr lang="en-US" sz="1200" dirty="0">
                <a:latin typeface="Times New Roman"/>
                <a:cs typeface="Times New Roman"/>
              </a:endParaRPr>
            </a:p>
          </p:txBody>
        </p:sp>
      </p:grpSp>
      <p:grpSp>
        <p:nvGrpSpPr>
          <p:cNvPr id="7" name="Group 6"/>
          <p:cNvGrpSpPr/>
          <p:nvPr/>
        </p:nvGrpSpPr>
        <p:grpSpPr>
          <a:xfrm>
            <a:off x="5133946" y="760433"/>
            <a:ext cx="3845701" cy="2905032"/>
            <a:chOff x="5298299" y="668069"/>
            <a:chExt cx="3845701" cy="2994550"/>
          </a:xfrm>
        </p:grpSpPr>
        <p:pic>
          <p:nvPicPr>
            <p:cNvPr id="5" name="Picture 4"/>
            <p:cNvPicPr>
              <a:picLocks noChangeAspect="1"/>
            </p:cNvPicPr>
            <p:nvPr/>
          </p:nvPicPr>
          <p:blipFill>
            <a:blip r:embed="rId4"/>
            <a:stretch>
              <a:fillRect/>
            </a:stretch>
          </p:blipFill>
          <p:spPr>
            <a:xfrm>
              <a:off x="5298299" y="668069"/>
              <a:ext cx="3845701" cy="2884276"/>
            </a:xfrm>
            <a:prstGeom prst="rect">
              <a:avLst/>
            </a:prstGeom>
          </p:spPr>
        </p:pic>
        <p:sp>
          <p:nvSpPr>
            <p:cNvPr id="9" name="Rectangle 8"/>
            <p:cNvSpPr/>
            <p:nvPr/>
          </p:nvSpPr>
          <p:spPr>
            <a:xfrm>
              <a:off x="6746481" y="3385619"/>
              <a:ext cx="1327933" cy="277000"/>
            </a:xfrm>
            <a:prstGeom prst="rect">
              <a:avLst/>
            </a:prstGeom>
          </p:spPr>
          <p:txBody>
            <a:bodyPr wrap="none">
              <a:spAutoFit/>
            </a:bodyPr>
            <a:lstStyle/>
            <a:p>
              <a:r>
                <a:rPr lang="en-US" sz="1200" dirty="0" smtClean="0">
                  <a:latin typeface="Times New Roman"/>
                  <a:cs typeface="Times New Roman"/>
                </a:rPr>
                <a:t>Total Cloud Cover</a:t>
              </a:r>
              <a:endParaRPr lang="en-US" sz="1200" dirty="0">
                <a:latin typeface="Times New Roman"/>
                <a:cs typeface="Times New Roman"/>
              </a:endParaRPr>
            </a:p>
          </p:txBody>
        </p:sp>
      </p:grpSp>
      <p:grpSp>
        <p:nvGrpSpPr>
          <p:cNvPr id="11" name="Group 10"/>
          <p:cNvGrpSpPr/>
          <p:nvPr/>
        </p:nvGrpSpPr>
        <p:grpSpPr>
          <a:xfrm>
            <a:off x="1116628" y="3665463"/>
            <a:ext cx="3735197" cy="2842150"/>
            <a:chOff x="1067400" y="3757828"/>
            <a:chExt cx="3865139" cy="3020470"/>
          </a:xfrm>
        </p:grpSpPr>
        <p:pic>
          <p:nvPicPr>
            <p:cNvPr id="2" name="Picture 1"/>
            <p:cNvPicPr>
              <a:picLocks noChangeAspect="1"/>
            </p:cNvPicPr>
            <p:nvPr/>
          </p:nvPicPr>
          <p:blipFill>
            <a:blip r:embed="rId5"/>
            <a:stretch>
              <a:fillRect/>
            </a:stretch>
          </p:blipFill>
          <p:spPr>
            <a:xfrm>
              <a:off x="1067400" y="3757828"/>
              <a:ext cx="3865139" cy="2898854"/>
            </a:xfrm>
            <a:prstGeom prst="rect">
              <a:avLst/>
            </a:prstGeom>
          </p:spPr>
        </p:pic>
        <p:sp>
          <p:nvSpPr>
            <p:cNvPr id="10" name="Rectangle 9"/>
            <p:cNvSpPr/>
            <p:nvPr/>
          </p:nvSpPr>
          <p:spPr>
            <a:xfrm>
              <a:off x="2627385" y="6470521"/>
              <a:ext cx="1107996" cy="307777"/>
            </a:xfrm>
            <a:prstGeom prst="rect">
              <a:avLst/>
            </a:prstGeom>
          </p:spPr>
          <p:txBody>
            <a:bodyPr wrap="none">
              <a:spAutoFit/>
            </a:bodyPr>
            <a:lstStyle/>
            <a:p>
              <a:r>
                <a:rPr lang="en-US" sz="1400" dirty="0" smtClean="0">
                  <a:latin typeface="Times New Roman"/>
                  <a:cs typeface="Times New Roman"/>
                </a:rPr>
                <a:t>Precipitation</a:t>
              </a:r>
              <a:endParaRPr lang="en-US" sz="1400" dirty="0">
                <a:latin typeface="Times New Roman"/>
                <a:cs typeface="Times New Roman"/>
              </a:endParaRPr>
            </a:p>
          </p:txBody>
        </p:sp>
      </p:grpSp>
      <p:grpSp>
        <p:nvGrpSpPr>
          <p:cNvPr id="15" name="Group 14"/>
          <p:cNvGrpSpPr/>
          <p:nvPr/>
        </p:nvGrpSpPr>
        <p:grpSpPr>
          <a:xfrm>
            <a:off x="5133946" y="3665465"/>
            <a:ext cx="3845700" cy="2861055"/>
            <a:chOff x="5545810" y="3696815"/>
            <a:chExt cx="3420457" cy="2703843"/>
          </a:xfrm>
        </p:grpSpPr>
        <p:pic>
          <p:nvPicPr>
            <p:cNvPr id="6" name="Picture 5"/>
            <p:cNvPicPr>
              <a:picLocks noChangeAspect="1"/>
            </p:cNvPicPr>
            <p:nvPr/>
          </p:nvPicPr>
          <p:blipFill rotWithShape="1">
            <a:blip r:embed="rId6"/>
            <a:srcRect/>
            <a:stretch/>
          </p:blipFill>
          <p:spPr>
            <a:xfrm>
              <a:off x="5545810" y="3696815"/>
              <a:ext cx="3420457" cy="2565344"/>
            </a:xfrm>
            <a:prstGeom prst="rect">
              <a:avLst/>
            </a:prstGeom>
          </p:spPr>
        </p:pic>
        <p:sp>
          <p:nvSpPr>
            <p:cNvPr id="12" name="Rectangle 11"/>
            <p:cNvSpPr/>
            <p:nvPr/>
          </p:nvSpPr>
          <p:spPr>
            <a:xfrm>
              <a:off x="6519410" y="6123659"/>
              <a:ext cx="1873605" cy="276999"/>
            </a:xfrm>
            <a:prstGeom prst="rect">
              <a:avLst/>
            </a:prstGeom>
          </p:spPr>
          <p:txBody>
            <a:bodyPr wrap="none">
              <a:spAutoFit/>
            </a:bodyPr>
            <a:lstStyle/>
            <a:p>
              <a:pPr lvl="0"/>
              <a:r>
                <a:rPr lang="en-US" sz="1200" dirty="0" smtClean="0">
                  <a:solidFill>
                    <a:prstClr val="black"/>
                  </a:solidFill>
                  <a:latin typeface="Times New Roman"/>
                  <a:cs typeface="Times New Roman"/>
                </a:rPr>
                <a:t>Surface Thermal Irradiance</a:t>
              </a:r>
              <a:endParaRPr lang="en-US" sz="1200" dirty="0">
                <a:solidFill>
                  <a:prstClr val="black"/>
                </a:solidFill>
                <a:latin typeface="Times New Roman"/>
                <a:cs typeface="Times New Roman"/>
              </a:endParaRPr>
            </a:p>
          </p:txBody>
        </p:sp>
      </p:grpSp>
      <p:sp>
        <p:nvSpPr>
          <p:cNvPr id="16" name="TextBox 15"/>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Tree>
    <p:extLst>
      <p:ext uri="{BB962C8B-B14F-4D97-AF65-F5344CB8AC3E}">
        <p14:creationId xmlns:p14="http://schemas.microsoft.com/office/powerpoint/2010/main" val="35456985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pic>
        <p:nvPicPr>
          <p:cNvPr id="17" name="Picture 16"/>
          <p:cNvPicPr>
            <a:picLocks noChangeAspect="1"/>
          </p:cNvPicPr>
          <p:nvPr/>
        </p:nvPicPr>
        <p:blipFill>
          <a:blip r:embed="rId3"/>
          <a:stretch>
            <a:fillRect/>
          </a:stretch>
        </p:blipFill>
        <p:spPr>
          <a:xfrm>
            <a:off x="1283666" y="760433"/>
            <a:ext cx="3568159" cy="2676119"/>
          </a:xfrm>
          <a:prstGeom prst="rect">
            <a:avLst/>
          </a:prstGeom>
        </p:spPr>
      </p:pic>
      <p:sp>
        <p:nvSpPr>
          <p:cNvPr id="21" name="Rectangle 20"/>
          <p:cNvSpPr/>
          <p:nvPr/>
        </p:nvSpPr>
        <p:spPr>
          <a:xfrm>
            <a:off x="1780077" y="3332049"/>
            <a:ext cx="2581335" cy="268490"/>
          </a:xfrm>
          <a:prstGeom prst="rect">
            <a:avLst/>
          </a:prstGeom>
        </p:spPr>
        <p:txBody>
          <a:bodyPr wrap="none">
            <a:spAutoFit/>
          </a:bodyPr>
          <a:lstStyle/>
          <a:p>
            <a:r>
              <a:rPr lang="en-US" sz="1200" dirty="0" smtClean="0">
                <a:latin typeface="Times New Roman"/>
                <a:cs typeface="Times New Roman"/>
              </a:rPr>
              <a:t>Surface Solar Irradiance Down (</a:t>
            </a:r>
            <a:r>
              <a:rPr lang="en-US" sz="1200" dirty="0">
                <a:latin typeface="Times New Roman"/>
                <a:cs typeface="Times New Roman"/>
              </a:rPr>
              <a:t>SSRD)</a:t>
            </a:r>
            <a:r>
              <a:rPr lang="en-US" sz="1200" dirty="0" smtClean="0">
                <a:effectLst/>
                <a:latin typeface="Times New Roman"/>
                <a:cs typeface="Times New Roman"/>
              </a:rPr>
              <a:t> </a:t>
            </a:r>
            <a:endParaRPr lang="en-US" sz="1200" dirty="0">
              <a:latin typeface="Times New Roman"/>
              <a:cs typeface="Times New Roman"/>
            </a:endParaRPr>
          </a:p>
        </p:txBody>
      </p:sp>
      <p:sp>
        <p:nvSpPr>
          <p:cNvPr id="24" name="Rectangle 23"/>
          <p:cNvSpPr/>
          <p:nvPr/>
        </p:nvSpPr>
        <p:spPr>
          <a:xfrm>
            <a:off x="6582128" y="3396740"/>
            <a:ext cx="1327933" cy="268719"/>
          </a:xfrm>
          <a:prstGeom prst="rect">
            <a:avLst/>
          </a:prstGeom>
        </p:spPr>
        <p:txBody>
          <a:bodyPr wrap="none">
            <a:spAutoFit/>
          </a:bodyPr>
          <a:lstStyle/>
          <a:p>
            <a:r>
              <a:rPr lang="en-US" sz="1200" dirty="0" smtClean="0">
                <a:latin typeface="Times New Roman"/>
                <a:cs typeface="Times New Roman"/>
              </a:rPr>
              <a:t>Total Cloud Cover</a:t>
            </a:r>
            <a:endParaRPr lang="en-US" sz="1200" dirty="0">
              <a:latin typeface="Times New Roman"/>
              <a:cs typeface="Times New Roman"/>
            </a:endParaRPr>
          </a:p>
        </p:txBody>
      </p:sp>
      <p:sp>
        <p:nvSpPr>
          <p:cNvPr id="27" name="Rectangle 26"/>
          <p:cNvSpPr/>
          <p:nvPr/>
        </p:nvSpPr>
        <p:spPr>
          <a:xfrm>
            <a:off x="2624167" y="6218012"/>
            <a:ext cx="1070746" cy="289607"/>
          </a:xfrm>
          <a:prstGeom prst="rect">
            <a:avLst/>
          </a:prstGeom>
        </p:spPr>
        <p:txBody>
          <a:bodyPr wrap="none">
            <a:spAutoFit/>
          </a:bodyPr>
          <a:lstStyle/>
          <a:p>
            <a:r>
              <a:rPr lang="en-US" sz="1400" dirty="0" smtClean="0">
                <a:latin typeface="Times New Roman"/>
                <a:cs typeface="Times New Roman"/>
              </a:rPr>
              <a:t>Precipitation</a:t>
            </a:r>
            <a:endParaRPr lang="en-US" sz="1400" dirty="0">
              <a:latin typeface="Times New Roman"/>
              <a:cs typeface="Times New Roman"/>
            </a:endParaRPr>
          </a:p>
        </p:txBody>
      </p:sp>
      <p:sp>
        <p:nvSpPr>
          <p:cNvPr id="30" name="Rectangle 29"/>
          <p:cNvSpPr/>
          <p:nvPr/>
        </p:nvSpPr>
        <p:spPr>
          <a:xfrm>
            <a:off x="6228587" y="6233420"/>
            <a:ext cx="2106538" cy="293105"/>
          </a:xfrm>
          <a:prstGeom prst="rect">
            <a:avLst/>
          </a:prstGeom>
        </p:spPr>
        <p:txBody>
          <a:bodyPr wrap="none">
            <a:spAutoFit/>
          </a:bodyPr>
          <a:lstStyle/>
          <a:p>
            <a:pPr lvl="0"/>
            <a:r>
              <a:rPr lang="en-US" sz="1200" dirty="0" smtClean="0">
                <a:solidFill>
                  <a:prstClr val="black"/>
                </a:solidFill>
                <a:latin typeface="Times New Roman"/>
                <a:cs typeface="Times New Roman"/>
              </a:rPr>
              <a:t>Surface Thermal Irradiance</a:t>
            </a:r>
            <a:endParaRPr lang="en-US" sz="1200" dirty="0">
              <a:solidFill>
                <a:prstClr val="black"/>
              </a:solidFill>
              <a:latin typeface="Times New Roman"/>
              <a:cs typeface="Times New Roman"/>
            </a:endParaRPr>
          </a:p>
        </p:txBody>
      </p:sp>
      <p:pic>
        <p:nvPicPr>
          <p:cNvPr id="31" name="Picture 30"/>
          <p:cNvPicPr>
            <a:picLocks noChangeAspect="1"/>
          </p:cNvPicPr>
          <p:nvPr/>
        </p:nvPicPr>
        <p:blipFill>
          <a:blip r:embed="rId4"/>
          <a:stretch>
            <a:fillRect/>
          </a:stretch>
        </p:blipFill>
        <p:spPr>
          <a:xfrm>
            <a:off x="1361860" y="3655659"/>
            <a:ext cx="3582221" cy="2686666"/>
          </a:xfrm>
          <a:prstGeom prst="rect">
            <a:avLst/>
          </a:prstGeom>
        </p:spPr>
      </p:pic>
      <p:pic>
        <p:nvPicPr>
          <p:cNvPr id="32" name="Picture 31"/>
          <p:cNvPicPr>
            <a:picLocks noChangeAspect="1"/>
          </p:cNvPicPr>
          <p:nvPr/>
        </p:nvPicPr>
        <p:blipFill>
          <a:blip r:embed="rId5"/>
          <a:stretch>
            <a:fillRect/>
          </a:stretch>
        </p:blipFill>
        <p:spPr>
          <a:xfrm>
            <a:off x="5315273" y="3650007"/>
            <a:ext cx="3554617" cy="2665963"/>
          </a:xfrm>
          <a:prstGeom prst="rect">
            <a:avLst/>
          </a:prstGeom>
        </p:spPr>
      </p:pic>
      <p:pic>
        <p:nvPicPr>
          <p:cNvPr id="11" name="Picture 10"/>
          <p:cNvPicPr/>
          <p:nvPr/>
        </p:nvPicPr>
        <p:blipFill>
          <a:blip r:embed="rId6"/>
          <a:stretch>
            <a:fillRect/>
          </a:stretch>
        </p:blipFill>
        <p:spPr>
          <a:xfrm>
            <a:off x="5160855" y="724301"/>
            <a:ext cx="3709035" cy="2781300"/>
          </a:xfrm>
          <a:prstGeom prst="rect">
            <a:avLst/>
          </a:prstGeom>
        </p:spPr>
      </p:pic>
    </p:spTree>
    <p:extLst>
      <p:ext uri="{BB962C8B-B14F-4D97-AF65-F5344CB8AC3E}">
        <p14:creationId xmlns:p14="http://schemas.microsoft.com/office/powerpoint/2010/main" val="32283322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2418013" y="1074588"/>
            <a:ext cx="5351570" cy="369332"/>
          </a:xfrm>
          <a:prstGeom prst="rect">
            <a:avLst/>
          </a:prstGeom>
        </p:spPr>
        <p:txBody>
          <a:bodyPr wrap="none">
            <a:spAutoFit/>
          </a:bodyPr>
          <a:lstStyle/>
          <a:p>
            <a:r>
              <a:rPr lang="en-US" dirty="0" smtClean="0">
                <a:latin typeface="Times New Roman"/>
                <a:cs typeface="Times New Roman"/>
              </a:rPr>
              <a:t>Solar Power vs. Surface </a:t>
            </a:r>
            <a:r>
              <a:rPr lang="en-US" dirty="0" smtClean="0">
                <a:latin typeface="Times New Roman"/>
                <a:cs typeface="Times New Roman"/>
              </a:rPr>
              <a:t>Solar Irradiance Down (</a:t>
            </a:r>
            <a:r>
              <a:rPr lang="en-US" dirty="0">
                <a:latin typeface="Times New Roman"/>
                <a:cs typeface="Times New Roman"/>
              </a:rPr>
              <a:t>SSRD)</a:t>
            </a:r>
            <a:r>
              <a:rPr lang="en-US" dirty="0" smtClean="0">
                <a:effectLst/>
                <a:latin typeface="Times New Roman"/>
                <a:cs typeface="Times New Roman"/>
              </a:rPr>
              <a:t> </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grpSp>
        <p:nvGrpSpPr>
          <p:cNvPr id="5" name="Group 4"/>
          <p:cNvGrpSpPr/>
          <p:nvPr/>
        </p:nvGrpSpPr>
        <p:grpSpPr>
          <a:xfrm>
            <a:off x="1191337" y="1446849"/>
            <a:ext cx="7528186" cy="2578980"/>
            <a:chOff x="1191337" y="1446849"/>
            <a:chExt cx="7528186" cy="2578980"/>
          </a:xfrm>
        </p:grpSpPr>
        <p:pic>
          <p:nvPicPr>
            <p:cNvPr id="13" name="Picture 12"/>
            <p:cNvPicPr>
              <a:picLocks noChangeAspect="1"/>
            </p:cNvPicPr>
            <p:nvPr/>
          </p:nvPicPr>
          <p:blipFill>
            <a:blip r:embed="rId3"/>
            <a:stretch>
              <a:fillRect/>
            </a:stretch>
          </p:blipFill>
          <p:spPr>
            <a:xfrm>
              <a:off x="1419764" y="1475280"/>
              <a:ext cx="3063041" cy="2292504"/>
            </a:xfrm>
            <a:prstGeom prst="rect">
              <a:avLst/>
            </a:prstGeom>
          </p:spPr>
        </p:pic>
        <p:sp>
          <p:nvSpPr>
            <p:cNvPr id="9" name="Rectangle 8"/>
            <p:cNvSpPr/>
            <p:nvPr/>
          </p:nvSpPr>
          <p:spPr>
            <a:xfrm>
              <a:off x="1191337" y="3748830"/>
              <a:ext cx="4084807" cy="276999"/>
            </a:xfrm>
            <a:prstGeom prst="rect">
              <a:avLst/>
            </a:prstGeom>
            <a:solidFill>
              <a:srgbClr val="FFFFFF"/>
            </a:solidFill>
          </p:spPr>
          <p:txBody>
            <a:bodyPr wrap="square">
              <a:spAutoFit/>
            </a:bodyPr>
            <a:lstStyle/>
            <a:p>
              <a:r>
                <a:rPr lang="en-US" sz="1200" dirty="0" smtClean="0">
                  <a:latin typeface="Times New Roman"/>
                  <a:cs typeface="Times New Roman"/>
                </a:rPr>
                <a:t>169.128 </a:t>
              </a:r>
              <a:r>
                <a:rPr lang="en-US" sz="1200" dirty="0" smtClean="0">
                  <a:latin typeface="Times New Roman"/>
                  <a:cs typeface="Times New Roman"/>
                </a:rPr>
                <a:t>(SSRD) : </a:t>
              </a:r>
              <a:r>
                <a:rPr lang="en-US" sz="1200" dirty="0" smtClean="0">
                  <a:latin typeface="Times New Roman"/>
                  <a:cs typeface="Times New Roman"/>
                </a:rPr>
                <a:t>J/m</a:t>
              </a:r>
              <a:r>
                <a:rPr lang="en-US" sz="1200" baseline="30000" dirty="0" smtClean="0">
                  <a:latin typeface="Times New Roman"/>
                  <a:cs typeface="Times New Roman"/>
                </a:rPr>
                <a:t>2</a:t>
              </a:r>
              <a:r>
                <a:rPr lang="en-US" sz="1200" dirty="0" smtClean="0">
                  <a:latin typeface="Times New Roman"/>
                  <a:cs typeface="Times New Roman"/>
                </a:rPr>
                <a:t> </a:t>
              </a:r>
              <a:r>
                <a:rPr lang="en-US" sz="1200" b="1" dirty="0" smtClean="0">
                  <a:latin typeface="Times New Roman"/>
                  <a:cs typeface="Times New Roman"/>
                </a:rPr>
                <a:t> </a:t>
              </a:r>
              <a:r>
                <a:rPr lang="en-US" sz="1200" b="1" dirty="0" smtClean="0">
                  <a:latin typeface="Times New Roman"/>
                  <a:cs typeface="Times New Roman"/>
                </a:rPr>
                <a:t>Accumulated field </a:t>
              </a:r>
              <a:r>
                <a:rPr lang="en-US" sz="1100" b="1" dirty="0" smtClean="0">
                  <a:latin typeface="Times New Roman"/>
                  <a:cs typeface="Times New Roman"/>
                </a:rPr>
                <a:t>(for </a:t>
              </a:r>
              <a:r>
                <a:rPr lang="en-US" sz="1100" b="1" dirty="0" smtClean="0">
                  <a:latin typeface="Times New Roman"/>
                  <a:cs typeface="Times New Roman"/>
                </a:rPr>
                <a:t>all day hours)</a:t>
              </a:r>
              <a:endParaRPr lang="en-US" sz="1100" b="1" dirty="0">
                <a:latin typeface="Times New Roman"/>
                <a:cs typeface="Times New Roman"/>
              </a:endParaRPr>
            </a:p>
          </p:txBody>
        </p:sp>
        <p:sp>
          <p:nvSpPr>
            <p:cNvPr id="10" name="Rectangle 9"/>
            <p:cNvSpPr/>
            <p:nvPr/>
          </p:nvSpPr>
          <p:spPr>
            <a:xfrm>
              <a:off x="5276144" y="3752016"/>
              <a:ext cx="3443379" cy="261610"/>
            </a:xfrm>
            <a:prstGeom prst="rect">
              <a:avLst/>
            </a:prstGeom>
            <a:noFill/>
          </p:spPr>
          <p:txBody>
            <a:bodyPr wrap="none">
              <a:spAutoFit/>
            </a:bodyPr>
            <a:lstStyle/>
            <a:p>
              <a:r>
                <a:rPr lang="en-US" sz="1100" dirty="0" smtClean="0">
                  <a:solidFill>
                    <a:srgbClr val="000000"/>
                  </a:solidFill>
                  <a:latin typeface="Times New Roman"/>
                  <a:cs typeface="Times New Roman"/>
                </a:rPr>
                <a:t>169.128 </a:t>
              </a:r>
              <a:r>
                <a:rPr lang="en-US" sz="1100" dirty="0" smtClean="0">
                  <a:solidFill>
                    <a:srgbClr val="000000"/>
                  </a:solidFill>
                  <a:latin typeface="Times New Roman"/>
                  <a:cs typeface="Times New Roman"/>
                </a:rPr>
                <a:t>(SSRD) </a:t>
              </a:r>
              <a:r>
                <a:rPr lang="en-US" sz="1100" dirty="0" smtClean="0">
                  <a:solidFill>
                    <a:srgbClr val="000000"/>
                  </a:solidFill>
                  <a:latin typeface="Times New Roman"/>
                  <a:cs typeface="Times New Roman"/>
                </a:rPr>
                <a:t>w/</a:t>
              </a:r>
              <a:r>
                <a:rPr lang="en-US" sz="1100" dirty="0" smtClean="0">
                  <a:solidFill>
                    <a:srgbClr val="000000"/>
                  </a:solidFill>
                  <a:latin typeface="Times New Roman"/>
                  <a:cs typeface="Times New Roman"/>
                </a:rPr>
                <a:t>m</a:t>
              </a:r>
              <a:r>
                <a:rPr lang="en-US" sz="1100" baseline="30000" dirty="0" smtClean="0">
                  <a:solidFill>
                    <a:srgbClr val="000000"/>
                  </a:solidFill>
                  <a:latin typeface="Times New Roman"/>
                  <a:cs typeface="Times New Roman"/>
                </a:rPr>
                <a:t>2</a:t>
              </a:r>
              <a:r>
                <a:rPr lang="en-US" sz="1100" dirty="0" smtClean="0">
                  <a:solidFill>
                    <a:srgbClr val="000000"/>
                  </a:solidFill>
                  <a:latin typeface="Times New Roman"/>
                  <a:cs typeface="Times New Roman"/>
                </a:rPr>
                <a:t>  </a:t>
              </a:r>
              <a:r>
                <a:rPr lang="en-US" sz="1100" b="1" dirty="0" smtClean="0">
                  <a:solidFill>
                    <a:srgbClr val="000000"/>
                  </a:solidFill>
                  <a:latin typeface="Times New Roman"/>
                  <a:cs typeface="Times New Roman"/>
                </a:rPr>
                <a:t>Average </a:t>
              </a:r>
              <a:r>
                <a:rPr lang="en-US" sz="1100" b="1" dirty="0" smtClean="0">
                  <a:solidFill>
                    <a:srgbClr val="000000"/>
                  </a:solidFill>
                  <a:latin typeface="Times New Roman"/>
                  <a:cs typeface="Times New Roman"/>
                </a:rPr>
                <a:t>Value (for each hour) </a:t>
              </a:r>
              <a:endParaRPr lang="en-US" sz="1100" b="1" dirty="0">
                <a:solidFill>
                  <a:srgbClr val="000000"/>
                </a:solidFill>
                <a:latin typeface="Times New Roman"/>
                <a:cs typeface="Times New Roman"/>
              </a:endParaRPr>
            </a:p>
          </p:txBody>
        </p:sp>
        <p:sp>
          <p:nvSpPr>
            <p:cNvPr id="3" name="Right Arrow 2"/>
            <p:cNvSpPr/>
            <p:nvPr/>
          </p:nvSpPr>
          <p:spPr>
            <a:xfrm>
              <a:off x="4544469" y="2356109"/>
              <a:ext cx="488091" cy="3606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5165252" y="1446849"/>
              <a:ext cx="3448292" cy="2381095"/>
            </a:xfrm>
            <a:prstGeom prst="rect">
              <a:avLst/>
            </a:prstGeom>
            <a:noFill/>
            <a:ln>
              <a:noFill/>
            </a:ln>
          </p:spPr>
        </p:pic>
      </p:grpSp>
    </p:spTree>
    <p:extLst>
      <p:ext uri="{BB962C8B-B14F-4D97-AF65-F5344CB8AC3E}">
        <p14:creationId xmlns:p14="http://schemas.microsoft.com/office/powerpoint/2010/main" val="31158195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1445520" y="1008064"/>
            <a:ext cx="4962153" cy="369332"/>
          </a:xfrm>
          <a:prstGeom prst="rect">
            <a:avLst/>
          </a:prstGeom>
        </p:spPr>
        <p:txBody>
          <a:bodyPr wrap="none">
            <a:spAutoFit/>
          </a:bodyPr>
          <a:lstStyle/>
          <a:p>
            <a:r>
              <a:rPr lang="en-US" dirty="0" smtClean="0">
                <a:latin typeface="Times New Roman"/>
                <a:cs typeface="Times New Roman"/>
              </a:rPr>
              <a:t>Check out the data trend and the affects of outliers:</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pic>
        <p:nvPicPr>
          <p:cNvPr id="14" name="Picture 13"/>
          <p:cNvPicPr>
            <a:picLocks noChangeAspect="1"/>
          </p:cNvPicPr>
          <p:nvPr/>
        </p:nvPicPr>
        <p:blipFill rotWithShape="1">
          <a:blip r:embed="rId3"/>
          <a:srcRect t="49824"/>
          <a:stretch/>
        </p:blipFill>
        <p:spPr>
          <a:xfrm>
            <a:off x="2233013" y="1583156"/>
            <a:ext cx="6134398" cy="2208923"/>
          </a:xfrm>
          <a:prstGeom prst="rect">
            <a:avLst/>
          </a:prstGeom>
        </p:spPr>
      </p:pic>
      <p:sp>
        <p:nvSpPr>
          <p:cNvPr id="15" name="Rectangle 14"/>
          <p:cNvSpPr/>
          <p:nvPr/>
        </p:nvSpPr>
        <p:spPr>
          <a:xfrm>
            <a:off x="3084087" y="6461710"/>
            <a:ext cx="3838423" cy="369332"/>
          </a:xfrm>
          <a:prstGeom prst="rect">
            <a:avLst/>
          </a:prstGeom>
        </p:spPr>
        <p:txBody>
          <a:bodyPr wrap="none">
            <a:spAutoFit/>
          </a:bodyPr>
          <a:lstStyle/>
          <a:p>
            <a:r>
              <a:rPr lang="en-US" dirty="0" smtClean="0">
                <a:latin typeface="Times New Roman"/>
                <a:cs typeface="Times New Roman"/>
              </a:rPr>
              <a:t>Surface Solar Irradiance Down (</a:t>
            </a:r>
            <a:r>
              <a:rPr lang="en-US" dirty="0">
                <a:latin typeface="Times New Roman"/>
                <a:cs typeface="Times New Roman"/>
              </a:rPr>
              <a:t>SSRD)</a:t>
            </a:r>
            <a:r>
              <a:rPr lang="en-US" dirty="0" smtClean="0">
                <a:effectLst/>
                <a:latin typeface="Times New Roman"/>
                <a:cs typeface="Times New Roman"/>
              </a:rPr>
              <a:t> </a:t>
            </a:r>
            <a:endParaRPr lang="en-US" dirty="0">
              <a:latin typeface="Times New Roman"/>
              <a:cs typeface="Times New Roman"/>
            </a:endParaRPr>
          </a:p>
        </p:txBody>
      </p:sp>
      <p:pic>
        <p:nvPicPr>
          <p:cNvPr id="19" name="Picture 18"/>
          <p:cNvPicPr>
            <a:picLocks noChangeAspect="1"/>
          </p:cNvPicPr>
          <p:nvPr/>
        </p:nvPicPr>
        <p:blipFill rotWithShape="1">
          <a:blip r:embed="rId3"/>
          <a:srcRect b="50176"/>
          <a:stretch/>
        </p:blipFill>
        <p:spPr>
          <a:xfrm>
            <a:off x="2233013" y="3991296"/>
            <a:ext cx="6154098" cy="2200463"/>
          </a:xfrm>
          <a:prstGeom prst="rect">
            <a:avLst/>
          </a:prstGeom>
        </p:spPr>
      </p:pic>
    </p:spTree>
    <p:extLst>
      <p:ext uri="{BB962C8B-B14F-4D97-AF65-F5344CB8AC3E}">
        <p14:creationId xmlns:p14="http://schemas.microsoft.com/office/powerpoint/2010/main" val="36341896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7" y="903471"/>
            <a:ext cx="4616594" cy="1200328"/>
          </a:xfrm>
          <a:prstGeom prst="rect">
            <a:avLst/>
          </a:prstGeom>
          <a:noFill/>
        </p:spPr>
        <p:txBody>
          <a:bodyPr wrap="square" rtlCol="0">
            <a:spAutoFit/>
          </a:bodyPr>
          <a:lstStyle/>
          <a:p>
            <a:r>
              <a:rPr lang="en-US" sz="2000" b="1" dirty="0" smtClean="0">
                <a:latin typeface="Times New Roman"/>
                <a:cs typeface="Times New Roman"/>
              </a:rPr>
              <a:t>Samples of Real Data:</a:t>
            </a:r>
          </a:p>
          <a:p>
            <a:endParaRPr lang="en-US" sz="2000" b="1" dirty="0" smtClean="0">
              <a:latin typeface="Times New Roman"/>
              <a:cs typeface="Times New Roman"/>
            </a:endParaRPr>
          </a:p>
          <a:p>
            <a:r>
              <a:rPr lang="en-US" sz="1600" dirty="0" smtClean="0">
                <a:latin typeface="Times New Roman"/>
                <a:cs typeface="Times New Roman"/>
              </a:rPr>
              <a:t>Month October, 2012 at 01:00  </a:t>
            </a:r>
          </a:p>
          <a:p>
            <a:r>
              <a:rPr lang="en-US" sz="1600" dirty="0" smtClean="0">
                <a:latin typeface="Times New Roman"/>
                <a:cs typeface="Times New Roman"/>
              </a:rPr>
              <a:t>700W/m</a:t>
            </a:r>
            <a:r>
              <a:rPr lang="en-US" sz="1600" baseline="30000" dirty="0" smtClean="0">
                <a:latin typeface="Times New Roman"/>
                <a:cs typeface="Times New Roman"/>
              </a:rPr>
              <a:t>2 </a:t>
            </a:r>
            <a:r>
              <a:rPr lang="en-US" sz="1600" dirty="0" smtClean="0">
                <a:latin typeface="Times New Roman"/>
                <a:cs typeface="Times New Roman"/>
              </a:rPr>
              <a:t> &gt; SSRD&gt; 600W/m</a:t>
            </a:r>
            <a:r>
              <a:rPr lang="en-US" sz="1600" baseline="30000" dirty="0" smtClean="0">
                <a:latin typeface="Times New Roman"/>
                <a:cs typeface="Times New Roman"/>
              </a:rPr>
              <a:t>2</a:t>
            </a:r>
          </a:p>
        </p:txBody>
      </p:sp>
      <p:sp>
        <p:nvSpPr>
          <p:cNvPr id="14" name="TextBox 13"/>
          <p:cNvSpPr txBox="1"/>
          <p:nvPr/>
        </p:nvSpPr>
        <p:spPr>
          <a:xfrm>
            <a:off x="2194683" y="392061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p:nvPicPr>
        <p:blipFill>
          <a:blip r:embed="rId3"/>
          <a:stretch>
            <a:fillRect/>
          </a:stretch>
        </p:blipFill>
        <p:spPr>
          <a:xfrm>
            <a:off x="1104834" y="4611312"/>
            <a:ext cx="8039166" cy="936462"/>
          </a:xfrm>
          <a:prstGeom prst="rect">
            <a:avLst/>
          </a:prstGeom>
        </p:spPr>
      </p:pic>
      <p:pic>
        <p:nvPicPr>
          <p:cNvPr id="2" name="Picture 1"/>
          <p:cNvPicPr>
            <a:picLocks noChangeAspect="1"/>
          </p:cNvPicPr>
          <p:nvPr/>
        </p:nvPicPr>
        <p:blipFill>
          <a:blip r:embed="rId4"/>
          <a:stretch>
            <a:fillRect/>
          </a:stretch>
        </p:blipFill>
        <p:spPr>
          <a:xfrm>
            <a:off x="1141368" y="2231547"/>
            <a:ext cx="7508999" cy="2207430"/>
          </a:xfrm>
          <a:prstGeom prst="rect">
            <a:avLst/>
          </a:prstGeom>
        </p:spPr>
      </p:pic>
    </p:spTree>
    <p:extLst>
      <p:ext uri="{BB962C8B-B14F-4D97-AF65-F5344CB8AC3E}">
        <p14:creationId xmlns:p14="http://schemas.microsoft.com/office/powerpoint/2010/main" val="14156256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8" y="903471"/>
            <a:ext cx="3309648" cy="400110"/>
          </a:xfrm>
          <a:prstGeom prst="rect">
            <a:avLst/>
          </a:prstGeom>
          <a:noFill/>
        </p:spPr>
        <p:txBody>
          <a:bodyPr wrap="square" rtlCol="0">
            <a:spAutoFit/>
          </a:bodyPr>
          <a:lstStyle/>
          <a:p>
            <a:r>
              <a:rPr lang="en-US" sz="2000" b="1" dirty="0" smtClean="0">
                <a:latin typeface="Times New Roman"/>
                <a:cs typeface="Times New Roman"/>
              </a:rPr>
              <a:t>Samples of Real Data:</a:t>
            </a:r>
          </a:p>
        </p:txBody>
      </p:sp>
      <p:pic>
        <p:nvPicPr>
          <p:cNvPr id="4" name="Picture 3"/>
          <p:cNvPicPr>
            <a:picLocks noChangeAspect="1"/>
          </p:cNvPicPr>
          <p:nvPr/>
        </p:nvPicPr>
        <p:blipFill>
          <a:blip r:embed="rId3"/>
          <a:stretch>
            <a:fillRect/>
          </a:stretch>
        </p:blipFill>
        <p:spPr>
          <a:xfrm>
            <a:off x="1030809" y="2556953"/>
            <a:ext cx="8113191" cy="3656858"/>
          </a:xfrm>
          <a:prstGeom prst="rect">
            <a:avLst/>
          </a:prstGeom>
        </p:spPr>
      </p:pic>
      <p:sp>
        <p:nvSpPr>
          <p:cNvPr id="2" name="Rectangle 1"/>
          <p:cNvSpPr/>
          <p:nvPr/>
        </p:nvSpPr>
        <p:spPr>
          <a:xfrm>
            <a:off x="1144522" y="1534848"/>
            <a:ext cx="4572000" cy="584776"/>
          </a:xfrm>
          <a:prstGeom prst="rect">
            <a:avLst/>
          </a:prstGeom>
        </p:spPr>
        <p:txBody>
          <a:bodyPr>
            <a:spAutoFit/>
          </a:bodyPr>
          <a:lstStyle/>
          <a:p>
            <a:r>
              <a:rPr lang="en-US" sz="1600" dirty="0">
                <a:latin typeface="Times New Roman"/>
                <a:cs typeface="Times New Roman"/>
              </a:rPr>
              <a:t>Month October, 2012 at 01:00  </a:t>
            </a:r>
          </a:p>
          <a:p>
            <a:r>
              <a:rPr lang="en-US" sz="1600" dirty="0" smtClean="0">
                <a:latin typeface="Times New Roman"/>
                <a:cs typeface="Times New Roman"/>
              </a:rPr>
              <a:t>SSRD &gt; 900W</a:t>
            </a:r>
            <a:r>
              <a:rPr lang="en-US" sz="1600" dirty="0">
                <a:latin typeface="Times New Roman"/>
                <a:cs typeface="Times New Roman"/>
              </a:rPr>
              <a:t>/m</a:t>
            </a:r>
            <a:r>
              <a:rPr lang="en-US" sz="1600" baseline="30000" dirty="0">
                <a:latin typeface="Times New Roman"/>
                <a:cs typeface="Times New Roman"/>
              </a:rPr>
              <a:t>2</a:t>
            </a:r>
          </a:p>
        </p:txBody>
      </p:sp>
    </p:spTree>
    <p:extLst>
      <p:ext uri="{BB962C8B-B14F-4D97-AF65-F5344CB8AC3E}">
        <p14:creationId xmlns:p14="http://schemas.microsoft.com/office/powerpoint/2010/main" val="27139861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2" name="Rectangle 1"/>
          <p:cNvSpPr/>
          <p:nvPr/>
        </p:nvSpPr>
        <p:spPr>
          <a:xfrm>
            <a:off x="1129609" y="972604"/>
            <a:ext cx="4572000" cy="584776"/>
          </a:xfrm>
          <a:prstGeom prst="rect">
            <a:avLst/>
          </a:prstGeom>
        </p:spPr>
        <p:txBody>
          <a:bodyPr>
            <a:spAutoFit/>
          </a:bodyPr>
          <a:lstStyle/>
          <a:p>
            <a:r>
              <a:rPr lang="en-US" sz="1600" dirty="0" smtClean="0">
                <a:latin typeface="Times New Roman"/>
                <a:cs typeface="Times New Roman"/>
              </a:rPr>
              <a:t> December 31</a:t>
            </a:r>
            <a:r>
              <a:rPr lang="en-US" sz="1600" baseline="30000" dirty="0" smtClean="0">
                <a:latin typeface="Times New Roman"/>
                <a:cs typeface="Times New Roman"/>
              </a:rPr>
              <a:t>st</a:t>
            </a:r>
            <a:r>
              <a:rPr lang="en-US" sz="1600" dirty="0" smtClean="0">
                <a:latin typeface="Times New Roman"/>
                <a:cs typeface="Times New Roman"/>
              </a:rPr>
              <a:t>, 2013 </a:t>
            </a:r>
            <a:r>
              <a:rPr lang="en-US" sz="1600" dirty="0">
                <a:latin typeface="Times New Roman"/>
                <a:cs typeface="Times New Roman"/>
              </a:rPr>
              <a:t>at 01:00  </a:t>
            </a:r>
          </a:p>
          <a:p>
            <a:r>
              <a:rPr lang="en-US" sz="1600" dirty="0" smtClean="0">
                <a:latin typeface="Times New Roman"/>
                <a:cs typeface="Times New Roman"/>
              </a:rPr>
              <a:t>Top Net Solar Irradiance = 9084W</a:t>
            </a:r>
            <a:r>
              <a:rPr lang="en-US" sz="1600" dirty="0">
                <a:latin typeface="Times New Roman"/>
                <a:cs typeface="Times New Roman"/>
              </a:rPr>
              <a:t>/m</a:t>
            </a:r>
            <a:r>
              <a:rPr lang="en-US" sz="1600" baseline="30000" dirty="0">
                <a:latin typeface="Times New Roman"/>
                <a:cs typeface="Times New Roman"/>
              </a:rPr>
              <a:t>2</a:t>
            </a:r>
          </a:p>
        </p:txBody>
      </p:sp>
      <p:pic>
        <p:nvPicPr>
          <p:cNvPr id="6" name="Picture 5"/>
          <p:cNvPicPr>
            <a:picLocks noChangeAspect="1"/>
          </p:cNvPicPr>
          <p:nvPr/>
        </p:nvPicPr>
        <p:blipFill>
          <a:blip r:embed="rId3"/>
          <a:stretch>
            <a:fillRect/>
          </a:stretch>
        </p:blipFill>
        <p:spPr>
          <a:xfrm>
            <a:off x="1214019" y="1557380"/>
            <a:ext cx="7162800" cy="257810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5555734" y="4182512"/>
            <a:ext cx="3126816" cy="2663247"/>
          </a:xfrm>
          <a:prstGeom prst="rect">
            <a:avLst/>
          </a:prstGeom>
        </p:spPr>
      </p:pic>
      <p:pic>
        <p:nvPicPr>
          <p:cNvPr id="10" name="Picture 9"/>
          <p:cNvPicPr>
            <a:picLocks noChangeAspect="1"/>
          </p:cNvPicPr>
          <p:nvPr/>
        </p:nvPicPr>
        <p:blipFill>
          <a:blip r:embed="rId5"/>
          <a:stretch>
            <a:fillRect/>
          </a:stretch>
        </p:blipFill>
        <p:spPr>
          <a:xfrm>
            <a:off x="1176645" y="4170754"/>
            <a:ext cx="3385801" cy="2629398"/>
          </a:xfrm>
          <a:prstGeom prst="rect">
            <a:avLst/>
          </a:prstGeom>
        </p:spPr>
      </p:pic>
    </p:spTree>
    <p:extLst>
      <p:ext uri="{BB962C8B-B14F-4D97-AF65-F5344CB8AC3E}">
        <p14:creationId xmlns:p14="http://schemas.microsoft.com/office/powerpoint/2010/main" val="36578630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1445520" y="1008064"/>
            <a:ext cx="4962153" cy="369332"/>
          </a:xfrm>
          <a:prstGeom prst="rect">
            <a:avLst/>
          </a:prstGeom>
        </p:spPr>
        <p:txBody>
          <a:bodyPr wrap="none">
            <a:spAutoFit/>
          </a:bodyPr>
          <a:lstStyle/>
          <a:p>
            <a:r>
              <a:rPr lang="en-US" dirty="0" smtClean="0">
                <a:latin typeface="Times New Roman"/>
                <a:cs typeface="Times New Roman"/>
              </a:rPr>
              <a:t>Check out the data trend and the affects of outliers:</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3438875" y="6506485"/>
            <a:ext cx="3189319" cy="276999"/>
          </a:xfrm>
          <a:prstGeom prst="rect">
            <a:avLst/>
          </a:prstGeom>
        </p:spPr>
        <p:txBody>
          <a:bodyPr wrap="none">
            <a:spAutoFit/>
          </a:bodyPr>
          <a:lstStyle/>
          <a:p>
            <a:r>
              <a:rPr lang="en-US" sz="1200" dirty="0" smtClean="0">
                <a:latin typeface="Times New Roman"/>
                <a:cs typeface="Times New Roman"/>
              </a:rPr>
              <a:t>Surface Solar Irradiance Down (</a:t>
            </a:r>
            <a:r>
              <a:rPr lang="en-US" sz="1200" dirty="0">
                <a:latin typeface="Times New Roman"/>
                <a:cs typeface="Times New Roman"/>
              </a:rPr>
              <a:t>SSRD)</a:t>
            </a:r>
            <a:r>
              <a:rPr lang="en-US" sz="1200" dirty="0" smtClean="0">
                <a:effectLst/>
                <a:latin typeface="Times New Roman"/>
                <a:cs typeface="Times New Roman"/>
              </a:rPr>
              <a:t> </a:t>
            </a:r>
            <a:r>
              <a:rPr lang="en-US" sz="1200" dirty="0" err="1" smtClean="0">
                <a:effectLst/>
                <a:latin typeface="Times New Roman"/>
                <a:cs typeface="Times New Roman"/>
              </a:rPr>
              <a:t>vs</a:t>
            </a:r>
            <a:r>
              <a:rPr lang="en-US" sz="1200" dirty="0" err="1" smtClean="0">
                <a:latin typeface="Times New Roman"/>
                <a:cs typeface="Times New Roman"/>
              </a:rPr>
              <a:t>.</a:t>
            </a:r>
            <a:r>
              <a:rPr lang="en-US" sz="1200" dirty="0" err="1" smtClean="0">
                <a:effectLst/>
                <a:latin typeface="Times New Roman"/>
                <a:cs typeface="Times New Roman"/>
              </a:rPr>
              <a:t>Time</a:t>
            </a:r>
            <a:endParaRPr lang="en-US" sz="1200" dirty="0">
              <a:latin typeface="Times New Roman"/>
              <a:cs typeface="Times New Roman"/>
            </a:endParaRPr>
          </a:p>
        </p:txBody>
      </p:sp>
      <p:grpSp>
        <p:nvGrpSpPr>
          <p:cNvPr id="26" name="Group 25"/>
          <p:cNvGrpSpPr/>
          <p:nvPr/>
        </p:nvGrpSpPr>
        <p:grpSpPr>
          <a:xfrm>
            <a:off x="1043236" y="3928888"/>
            <a:ext cx="8069954" cy="2610952"/>
            <a:chOff x="1043236" y="3860848"/>
            <a:chExt cx="8069954" cy="2610952"/>
          </a:xfrm>
        </p:grpSpPr>
        <p:grpSp>
          <p:nvGrpSpPr>
            <p:cNvPr id="20" name="Group 19"/>
            <p:cNvGrpSpPr/>
            <p:nvPr/>
          </p:nvGrpSpPr>
          <p:grpSpPr>
            <a:xfrm>
              <a:off x="5533744" y="3860848"/>
              <a:ext cx="3579446" cy="2569036"/>
              <a:chOff x="5408333" y="3429800"/>
              <a:chExt cx="3490847" cy="2821156"/>
            </a:xfrm>
          </p:grpSpPr>
          <p:pic>
            <p:nvPicPr>
              <p:cNvPr id="21" name="Picture 20"/>
              <p:cNvPicPr>
                <a:picLocks noChangeAspect="1"/>
              </p:cNvPicPr>
              <p:nvPr/>
            </p:nvPicPr>
            <p:blipFill rotWithShape="1">
              <a:blip r:embed="rId3"/>
              <a:srcRect t="5798"/>
              <a:stretch/>
            </p:blipFill>
            <p:spPr>
              <a:xfrm>
                <a:off x="5408333" y="3575965"/>
                <a:ext cx="3490847" cy="2674991"/>
              </a:xfrm>
              <a:prstGeom prst="rect">
                <a:avLst/>
              </a:prstGeom>
            </p:spPr>
          </p:pic>
          <p:sp>
            <p:nvSpPr>
              <p:cNvPr id="22" name="TextBox 21"/>
              <p:cNvSpPr txBox="1"/>
              <p:nvPr/>
            </p:nvSpPr>
            <p:spPr>
              <a:xfrm>
                <a:off x="6246037" y="3429800"/>
                <a:ext cx="2418206" cy="230832"/>
              </a:xfrm>
              <a:prstGeom prst="rect">
                <a:avLst/>
              </a:prstGeom>
              <a:noFill/>
            </p:spPr>
            <p:txBody>
              <a:bodyPr wrap="none" rtlCol="0" anchor="t" anchorCtr="0">
                <a:spAutoFit/>
              </a:bodyPr>
              <a:lstStyle/>
              <a:p>
                <a:r>
                  <a:rPr lang="en-US" sz="900" dirty="0" smtClean="0">
                    <a:latin typeface="Arial"/>
                    <a:cs typeface="Arial"/>
                  </a:rPr>
                  <a:t>Avg. Solar Irradiance vs. Time (hour=01:00)</a:t>
                </a:r>
                <a:endParaRPr lang="en-US" sz="900" dirty="0">
                  <a:latin typeface="Arial"/>
                  <a:cs typeface="Arial"/>
                </a:endParaRPr>
              </a:p>
            </p:txBody>
          </p:sp>
        </p:grpSp>
        <p:pic>
          <p:nvPicPr>
            <p:cNvPr id="6" name="Picture 5"/>
            <p:cNvPicPr>
              <a:picLocks noChangeAspect="1"/>
            </p:cNvPicPr>
            <p:nvPr/>
          </p:nvPicPr>
          <p:blipFill>
            <a:blip r:embed="rId4"/>
            <a:stretch>
              <a:fillRect/>
            </a:stretch>
          </p:blipFill>
          <p:spPr>
            <a:xfrm>
              <a:off x="1043236" y="3860848"/>
              <a:ext cx="3481268" cy="2610952"/>
            </a:xfrm>
            <a:prstGeom prst="rect">
              <a:avLst/>
            </a:prstGeom>
          </p:spPr>
        </p:pic>
      </p:grpSp>
      <p:grpSp>
        <p:nvGrpSpPr>
          <p:cNvPr id="27" name="Group 26"/>
          <p:cNvGrpSpPr/>
          <p:nvPr/>
        </p:nvGrpSpPr>
        <p:grpSpPr>
          <a:xfrm>
            <a:off x="1037949" y="1267115"/>
            <a:ext cx="8075240" cy="2774551"/>
            <a:chOff x="1037949" y="1199075"/>
            <a:chExt cx="8075240" cy="2774551"/>
          </a:xfrm>
        </p:grpSpPr>
        <p:pic>
          <p:nvPicPr>
            <p:cNvPr id="11" name="Picture 10"/>
            <p:cNvPicPr>
              <a:picLocks noChangeAspect="1"/>
            </p:cNvPicPr>
            <p:nvPr/>
          </p:nvPicPr>
          <p:blipFill>
            <a:blip r:embed="rId5"/>
            <a:stretch>
              <a:fillRect/>
            </a:stretch>
          </p:blipFill>
          <p:spPr>
            <a:xfrm>
              <a:off x="1037949" y="1400076"/>
              <a:ext cx="3431400" cy="2573550"/>
            </a:xfrm>
            <a:prstGeom prst="rect">
              <a:avLst/>
            </a:prstGeom>
          </p:spPr>
        </p:pic>
        <p:grpSp>
          <p:nvGrpSpPr>
            <p:cNvPr id="25" name="Group 24"/>
            <p:cNvGrpSpPr/>
            <p:nvPr/>
          </p:nvGrpSpPr>
          <p:grpSpPr>
            <a:xfrm>
              <a:off x="5767786" y="1199075"/>
              <a:ext cx="3345403" cy="2651825"/>
              <a:chOff x="5767786" y="1199075"/>
              <a:chExt cx="3345403" cy="2651825"/>
            </a:xfrm>
          </p:grpSpPr>
          <p:pic>
            <p:nvPicPr>
              <p:cNvPr id="23" name="Picture 22"/>
              <p:cNvPicPr>
                <a:picLocks noChangeAspect="1"/>
              </p:cNvPicPr>
              <p:nvPr/>
            </p:nvPicPr>
            <p:blipFill>
              <a:blip r:embed="rId6"/>
              <a:stretch>
                <a:fillRect/>
              </a:stretch>
            </p:blipFill>
            <p:spPr>
              <a:xfrm>
                <a:off x="5767786" y="1344244"/>
                <a:ext cx="3345403" cy="2506656"/>
              </a:xfrm>
              <a:prstGeom prst="rect">
                <a:avLst/>
              </a:prstGeom>
            </p:spPr>
          </p:pic>
          <p:sp>
            <p:nvSpPr>
              <p:cNvPr id="24" name="Rectangle 23"/>
              <p:cNvSpPr/>
              <p:nvPr/>
            </p:nvSpPr>
            <p:spPr>
              <a:xfrm>
                <a:off x="6392709" y="1199075"/>
                <a:ext cx="2595999" cy="253916"/>
              </a:xfrm>
              <a:prstGeom prst="rect">
                <a:avLst/>
              </a:prstGeom>
            </p:spPr>
            <p:txBody>
              <a:bodyPr wrap="square">
                <a:spAutoFit/>
              </a:bodyPr>
              <a:lstStyle/>
              <a:p>
                <a:r>
                  <a:rPr lang="en-US" sz="1050" dirty="0"/>
                  <a:t>Avg. Solar Irradiance vs. Time (hour=01:00)</a:t>
                </a:r>
              </a:p>
            </p:txBody>
          </p:sp>
        </p:grpSp>
      </p:grpSp>
      <p:sp>
        <p:nvSpPr>
          <p:cNvPr id="28" name="Rectangle 27"/>
          <p:cNvSpPr/>
          <p:nvPr/>
        </p:nvSpPr>
        <p:spPr>
          <a:xfrm>
            <a:off x="4257787" y="3780938"/>
            <a:ext cx="1509999" cy="276999"/>
          </a:xfrm>
          <a:prstGeom prst="rect">
            <a:avLst/>
          </a:prstGeom>
        </p:spPr>
        <p:txBody>
          <a:bodyPr wrap="none">
            <a:spAutoFit/>
          </a:bodyPr>
          <a:lstStyle/>
          <a:p>
            <a:r>
              <a:rPr lang="en-US" sz="1200" dirty="0" smtClean="0">
                <a:latin typeface="Times New Roman"/>
                <a:cs typeface="Times New Roman"/>
              </a:rPr>
              <a:t>Solar Power vs. Time</a:t>
            </a:r>
            <a:endParaRPr lang="en-US" sz="1200" dirty="0">
              <a:latin typeface="Times New Roman"/>
              <a:cs typeface="Times New Roman"/>
            </a:endParaRPr>
          </a:p>
        </p:txBody>
      </p:sp>
    </p:spTree>
    <p:extLst>
      <p:ext uri="{BB962C8B-B14F-4D97-AF65-F5344CB8AC3E}">
        <p14:creationId xmlns:p14="http://schemas.microsoft.com/office/powerpoint/2010/main" val="20326673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1445520" y="1008064"/>
            <a:ext cx="4962153" cy="369332"/>
          </a:xfrm>
          <a:prstGeom prst="rect">
            <a:avLst/>
          </a:prstGeom>
        </p:spPr>
        <p:txBody>
          <a:bodyPr wrap="none">
            <a:spAutoFit/>
          </a:bodyPr>
          <a:lstStyle/>
          <a:p>
            <a:r>
              <a:rPr lang="en-US" dirty="0" smtClean="0">
                <a:latin typeface="Times New Roman"/>
                <a:cs typeface="Times New Roman"/>
              </a:rPr>
              <a:t>Check out the data trend and the affects of outliers:</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2477095" y="6049844"/>
            <a:ext cx="5466986" cy="369332"/>
          </a:xfrm>
          <a:prstGeom prst="rect">
            <a:avLst/>
          </a:prstGeom>
        </p:spPr>
        <p:txBody>
          <a:bodyPr wrap="none">
            <a:spAutoFit/>
          </a:bodyPr>
          <a:lstStyle/>
          <a:p>
            <a:r>
              <a:rPr lang="en-US" dirty="0" smtClean="0">
                <a:latin typeface="Times New Roman"/>
                <a:cs typeface="Times New Roman"/>
              </a:rPr>
              <a:t>Solar Power vs. Surface Solar Irradiance Down (</a:t>
            </a:r>
            <a:r>
              <a:rPr lang="en-US" dirty="0">
                <a:latin typeface="Times New Roman"/>
                <a:cs typeface="Times New Roman"/>
              </a:rPr>
              <a:t>SSRD)</a:t>
            </a:r>
            <a:r>
              <a:rPr lang="en-US" dirty="0" smtClean="0">
                <a:effectLst/>
                <a:latin typeface="Times New Roman"/>
                <a:cs typeface="Times New Roman"/>
              </a:rPr>
              <a:t> </a:t>
            </a:r>
            <a:endParaRPr lang="en-US" dirty="0">
              <a:latin typeface="Times New Roman"/>
              <a:cs typeface="Times New Roman"/>
            </a:endParaRPr>
          </a:p>
        </p:txBody>
      </p:sp>
      <p:pic>
        <p:nvPicPr>
          <p:cNvPr id="2" name="Picture 1"/>
          <p:cNvPicPr>
            <a:picLocks noChangeAspect="1"/>
          </p:cNvPicPr>
          <p:nvPr/>
        </p:nvPicPr>
        <p:blipFill>
          <a:blip r:embed="rId3"/>
          <a:stretch>
            <a:fillRect/>
          </a:stretch>
        </p:blipFill>
        <p:spPr>
          <a:xfrm>
            <a:off x="1814061" y="1539912"/>
            <a:ext cx="6096000" cy="4572000"/>
          </a:xfrm>
          <a:prstGeom prst="rect">
            <a:avLst/>
          </a:prstGeom>
        </p:spPr>
      </p:pic>
    </p:spTree>
    <p:extLst>
      <p:ext uri="{BB962C8B-B14F-4D97-AF65-F5344CB8AC3E}">
        <p14:creationId xmlns:p14="http://schemas.microsoft.com/office/powerpoint/2010/main" val="177891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8" y="903471"/>
            <a:ext cx="3309648" cy="400110"/>
          </a:xfrm>
          <a:prstGeom prst="rect">
            <a:avLst/>
          </a:prstGeom>
          <a:noFill/>
        </p:spPr>
        <p:txBody>
          <a:bodyPr wrap="square" rtlCol="0">
            <a:spAutoFit/>
          </a:bodyPr>
          <a:lstStyle/>
          <a:p>
            <a:r>
              <a:rPr lang="en-US" sz="2000" b="1" dirty="0" smtClean="0">
                <a:latin typeface="Times New Roman"/>
                <a:cs typeface="Times New Roman"/>
              </a:rPr>
              <a:t>Data Outliers:</a:t>
            </a:r>
          </a:p>
        </p:txBody>
      </p:sp>
      <p:pic>
        <p:nvPicPr>
          <p:cNvPr id="5" name="Picture 4"/>
          <p:cNvPicPr>
            <a:picLocks noChangeAspect="1"/>
          </p:cNvPicPr>
          <p:nvPr/>
        </p:nvPicPr>
        <p:blipFill>
          <a:blip r:embed="rId3"/>
          <a:stretch>
            <a:fillRect/>
          </a:stretch>
        </p:blipFill>
        <p:spPr>
          <a:xfrm>
            <a:off x="999883" y="1278923"/>
            <a:ext cx="4325227" cy="2552462"/>
          </a:xfrm>
          <a:prstGeom prst="rect">
            <a:avLst/>
          </a:prstGeom>
        </p:spPr>
      </p:pic>
      <p:pic>
        <p:nvPicPr>
          <p:cNvPr id="6" name="Picture 5"/>
          <p:cNvPicPr>
            <a:picLocks noChangeAspect="1"/>
          </p:cNvPicPr>
          <p:nvPr/>
        </p:nvPicPr>
        <p:blipFill>
          <a:blip r:embed="rId4"/>
          <a:stretch>
            <a:fillRect/>
          </a:stretch>
        </p:blipFill>
        <p:spPr>
          <a:xfrm>
            <a:off x="2897475" y="3880701"/>
            <a:ext cx="4044136" cy="2915540"/>
          </a:xfrm>
          <a:prstGeom prst="rect">
            <a:avLst/>
          </a:prstGeom>
        </p:spPr>
      </p:pic>
      <p:pic>
        <p:nvPicPr>
          <p:cNvPr id="7" name="Picture 6"/>
          <p:cNvPicPr>
            <a:picLocks noChangeAspect="1"/>
          </p:cNvPicPr>
          <p:nvPr/>
        </p:nvPicPr>
        <p:blipFill rotWithShape="1">
          <a:blip r:embed="rId5"/>
          <a:srcRect r="3183"/>
          <a:stretch/>
        </p:blipFill>
        <p:spPr>
          <a:xfrm>
            <a:off x="5115006" y="1381872"/>
            <a:ext cx="3984300" cy="2335713"/>
          </a:xfrm>
          <a:prstGeom prst="rect">
            <a:avLst/>
          </a:prstGeom>
        </p:spPr>
      </p:pic>
    </p:spTree>
    <p:extLst>
      <p:ext uri="{BB962C8B-B14F-4D97-AF65-F5344CB8AC3E}">
        <p14:creationId xmlns:p14="http://schemas.microsoft.com/office/powerpoint/2010/main" val="22286224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2595" y="830266"/>
            <a:ext cx="3572638" cy="400110"/>
          </a:xfrm>
          <a:prstGeom prst="rect">
            <a:avLst/>
          </a:prstGeom>
        </p:spPr>
        <p:txBody>
          <a:bodyPr wrap="none">
            <a:spAutoFit/>
          </a:bodyPr>
          <a:lstStyle/>
          <a:p>
            <a:r>
              <a:rPr lang="en-US" sz="2000" dirty="0" smtClean="0"/>
              <a:t>https://</a:t>
            </a:r>
            <a:r>
              <a:rPr lang="en-US" sz="2000" dirty="0" err="1" smtClean="0"/>
              <a:t>www.crowdanalytix.com</a:t>
            </a:r>
            <a:endParaRPr lang="en-US" sz="2000" dirty="0"/>
          </a:p>
        </p:txBody>
      </p:sp>
      <p:sp>
        <p:nvSpPr>
          <p:cNvPr id="11" name="TextBox 10"/>
          <p:cNvSpPr txBox="1"/>
          <p:nvPr/>
        </p:nvSpPr>
        <p:spPr>
          <a:xfrm>
            <a:off x="1093260" y="304157"/>
            <a:ext cx="2627567" cy="95410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err="1" smtClean="0">
                <a:latin typeface="Times New Roman"/>
                <a:cs typeface="Times New Roman"/>
              </a:rPr>
              <a:t>CrowdANALYTIX</a:t>
            </a:r>
            <a:endParaRPr lang="en-US" sz="2000" dirty="0" smtClean="0">
              <a:latin typeface="Times New Roman"/>
              <a:cs typeface="Times New Roman"/>
            </a:endParaRPr>
          </a:p>
          <a:p>
            <a:pPr algn="ctr"/>
            <a:r>
              <a:rPr lang="en-US" dirty="0" smtClean="0">
                <a:latin typeface="Times New Roman"/>
                <a:cs typeface="Times New Roman"/>
              </a:rPr>
              <a:t>Cloud-Based Completions</a:t>
            </a:r>
          </a:p>
          <a:p>
            <a:pPr algn="ctr"/>
            <a:r>
              <a:rPr lang="en-US" dirty="0" smtClean="0">
                <a:latin typeface="Times New Roman"/>
                <a:cs typeface="Times New Roman"/>
              </a:rPr>
              <a:t> website</a:t>
            </a:r>
          </a:p>
        </p:txBody>
      </p:sp>
      <p:pic>
        <p:nvPicPr>
          <p:cNvPr id="3" name="Picture 2"/>
          <p:cNvPicPr>
            <a:picLocks noChangeAspect="1"/>
          </p:cNvPicPr>
          <p:nvPr/>
        </p:nvPicPr>
        <p:blipFill>
          <a:blip r:embed="rId2"/>
          <a:stretch>
            <a:fillRect/>
          </a:stretch>
        </p:blipFill>
        <p:spPr>
          <a:xfrm>
            <a:off x="2643644" y="1360348"/>
            <a:ext cx="6484279" cy="5212500"/>
          </a:xfrm>
          <a:prstGeom prst="rect">
            <a:avLst/>
          </a:prstGeom>
        </p:spPr>
      </p:pic>
    </p:spTree>
    <p:extLst>
      <p:ext uri="{BB962C8B-B14F-4D97-AF65-F5344CB8AC3E}">
        <p14:creationId xmlns:p14="http://schemas.microsoft.com/office/powerpoint/2010/main" val="19302293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1445520" y="1008064"/>
            <a:ext cx="4904445" cy="369332"/>
          </a:xfrm>
          <a:prstGeom prst="rect">
            <a:avLst/>
          </a:prstGeom>
        </p:spPr>
        <p:txBody>
          <a:bodyPr wrap="none">
            <a:spAutoFit/>
          </a:bodyPr>
          <a:lstStyle/>
          <a:p>
            <a:r>
              <a:rPr lang="en-US" dirty="0" smtClean="0">
                <a:latin typeface="Times New Roman"/>
                <a:cs typeface="Times New Roman"/>
              </a:rPr>
              <a:t>Check out the data trend and the affects of outliers:</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7619776" y="1035900"/>
            <a:ext cx="915823" cy="369332"/>
          </a:xfrm>
          <a:prstGeom prst="rect">
            <a:avLst/>
          </a:prstGeom>
        </p:spPr>
        <p:txBody>
          <a:bodyPr wrap="none">
            <a:spAutoFit/>
          </a:bodyPr>
          <a:lstStyle/>
          <a:p>
            <a:r>
              <a:rPr lang="en-US" dirty="0" smtClean="0">
                <a:latin typeface="Times New Roman"/>
                <a:cs typeface="Times New Roman"/>
              </a:rPr>
              <a:t>(</a:t>
            </a:r>
            <a:r>
              <a:rPr lang="en-US" dirty="0">
                <a:latin typeface="Times New Roman"/>
                <a:cs typeface="Times New Roman"/>
              </a:rPr>
              <a:t>SSRD)</a:t>
            </a:r>
            <a:r>
              <a:rPr lang="en-US" dirty="0" smtClean="0">
                <a:effectLst/>
                <a:latin typeface="Times New Roman"/>
                <a:cs typeface="Times New Roman"/>
              </a:rPr>
              <a:t> </a:t>
            </a:r>
            <a:endParaRPr lang="en-US" dirty="0">
              <a:latin typeface="Times New Roman"/>
              <a:cs typeface="Times New Roman"/>
            </a:endParaRPr>
          </a:p>
        </p:txBody>
      </p:sp>
      <p:pic>
        <p:nvPicPr>
          <p:cNvPr id="5" name="Picture 4"/>
          <p:cNvPicPr>
            <a:picLocks noChangeAspect="1"/>
          </p:cNvPicPr>
          <p:nvPr/>
        </p:nvPicPr>
        <p:blipFill>
          <a:blip r:embed="rId3"/>
          <a:stretch>
            <a:fillRect/>
          </a:stretch>
        </p:blipFill>
        <p:spPr>
          <a:xfrm>
            <a:off x="1199066" y="1454364"/>
            <a:ext cx="3407556" cy="2555668"/>
          </a:xfrm>
          <a:prstGeom prst="rect">
            <a:avLst/>
          </a:prstGeom>
        </p:spPr>
      </p:pic>
      <p:pic>
        <p:nvPicPr>
          <p:cNvPr id="10" name="Picture 9"/>
          <p:cNvPicPr>
            <a:picLocks noChangeAspect="1"/>
          </p:cNvPicPr>
          <p:nvPr/>
        </p:nvPicPr>
        <p:blipFill>
          <a:blip r:embed="rId4"/>
          <a:stretch>
            <a:fillRect/>
          </a:stretch>
        </p:blipFill>
        <p:spPr>
          <a:xfrm>
            <a:off x="1180487" y="4066375"/>
            <a:ext cx="3310674" cy="2765969"/>
          </a:xfrm>
          <a:prstGeom prst="rect">
            <a:avLst/>
          </a:prstGeom>
        </p:spPr>
      </p:pic>
      <p:pic>
        <p:nvPicPr>
          <p:cNvPr id="13" name="Picture 12"/>
          <p:cNvPicPr>
            <a:picLocks noChangeAspect="1"/>
          </p:cNvPicPr>
          <p:nvPr/>
        </p:nvPicPr>
        <p:blipFill>
          <a:blip r:embed="rId5"/>
          <a:stretch>
            <a:fillRect/>
          </a:stretch>
        </p:blipFill>
        <p:spPr>
          <a:xfrm>
            <a:off x="5335446" y="1444205"/>
            <a:ext cx="3297099" cy="2646718"/>
          </a:xfrm>
          <a:prstGeom prst="rect">
            <a:avLst/>
          </a:prstGeom>
        </p:spPr>
      </p:pic>
      <p:pic>
        <p:nvPicPr>
          <p:cNvPr id="17" name="Picture 16"/>
          <p:cNvPicPr>
            <a:picLocks noChangeAspect="1"/>
          </p:cNvPicPr>
          <p:nvPr/>
        </p:nvPicPr>
        <p:blipFill>
          <a:blip r:embed="rId6"/>
          <a:stretch>
            <a:fillRect/>
          </a:stretch>
        </p:blipFill>
        <p:spPr>
          <a:xfrm>
            <a:off x="5335446" y="4048520"/>
            <a:ext cx="3364615" cy="2796656"/>
          </a:xfrm>
          <a:prstGeom prst="rect">
            <a:avLst/>
          </a:prstGeom>
        </p:spPr>
      </p:pic>
    </p:spTree>
    <p:extLst>
      <p:ext uri="{BB962C8B-B14F-4D97-AF65-F5344CB8AC3E}">
        <p14:creationId xmlns:p14="http://schemas.microsoft.com/office/powerpoint/2010/main" val="31889501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09" y="586931"/>
            <a:ext cx="1904976" cy="369332"/>
          </a:xfrm>
          <a:prstGeom prst="rect">
            <a:avLst/>
          </a:prstGeom>
        </p:spPr>
        <p:txBody>
          <a:bodyPr wrap="none">
            <a:spAutoFit/>
          </a:bodyPr>
          <a:lstStyle/>
          <a:p>
            <a:r>
              <a:rPr lang="en-US" b="1" dirty="0">
                <a:latin typeface="Times New Roman"/>
                <a:cs typeface="Times New Roman"/>
              </a:rPr>
              <a:t>Data Preparation</a:t>
            </a:r>
            <a:endParaRPr lang="en-US" b="1" dirty="0"/>
          </a:p>
        </p:txBody>
      </p:sp>
      <p:sp>
        <p:nvSpPr>
          <p:cNvPr id="12" name="Rectangle 11"/>
          <p:cNvSpPr/>
          <p:nvPr/>
        </p:nvSpPr>
        <p:spPr>
          <a:xfrm>
            <a:off x="2478332" y="976636"/>
            <a:ext cx="4985259" cy="369332"/>
          </a:xfrm>
          <a:prstGeom prst="rect">
            <a:avLst/>
          </a:prstGeom>
        </p:spPr>
        <p:txBody>
          <a:bodyPr wrap="none">
            <a:spAutoFit/>
          </a:bodyPr>
          <a:lstStyle/>
          <a:p>
            <a:r>
              <a:rPr lang="en-US" dirty="0" smtClean="0">
                <a:latin typeface="Times New Roman"/>
                <a:cs typeface="Times New Roman"/>
              </a:rPr>
              <a:t>The solar power vs. solar irradiance for three zones</a:t>
            </a:r>
            <a:endParaRPr lang="en-US" dirty="0">
              <a:latin typeface="Times New Roman"/>
              <a:cs typeface="Times New Roman"/>
            </a:endParaRPr>
          </a:p>
        </p:txBody>
      </p:sp>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grpSp>
        <p:nvGrpSpPr>
          <p:cNvPr id="5" name="Group 4"/>
          <p:cNvGrpSpPr/>
          <p:nvPr/>
        </p:nvGrpSpPr>
        <p:grpSpPr>
          <a:xfrm>
            <a:off x="1141727" y="1298928"/>
            <a:ext cx="7206368" cy="5241409"/>
            <a:chOff x="1141727" y="1298928"/>
            <a:chExt cx="7206368" cy="5241409"/>
          </a:xfrm>
        </p:grpSpPr>
        <p:grpSp>
          <p:nvGrpSpPr>
            <p:cNvPr id="32" name="Group 31"/>
            <p:cNvGrpSpPr/>
            <p:nvPr/>
          </p:nvGrpSpPr>
          <p:grpSpPr>
            <a:xfrm>
              <a:off x="4893632" y="1351687"/>
              <a:ext cx="3454463" cy="2677493"/>
              <a:chOff x="4893632" y="1398727"/>
              <a:chExt cx="3454463" cy="2677493"/>
            </a:xfrm>
          </p:grpSpPr>
          <p:grpSp>
            <p:nvGrpSpPr>
              <p:cNvPr id="4" name="Group 3"/>
              <p:cNvGrpSpPr/>
              <p:nvPr/>
            </p:nvGrpSpPr>
            <p:grpSpPr>
              <a:xfrm>
                <a:off x="4893632" y="1423066"/>
                <a:ext cx="3454463" cy="2653154"/>
                <a:chOff x="4811319" y="1317244"/>
                <a:chExt cx="3454463" cy="2653154"/>
              </a:xfrm>
            </p:grpSpPr>
            <p:pic>
              <p:nvPicPr>
                <p:cNvPr id="3" name="Picture 2"/>
                <p:cNvPicPr>
                  <a:picLocks noChangeAspect="1"/>
                </p:cNvPicPr>
                <p:nvPr/>
              </p:nvPicPr>
              <p:blipFill>
                <a:blip r:embed="rId3"/>
                <a:stretch>
                  <a:fillRect/>
                </a:stretch>
              </p:blipFill>
              <p:spPr>
                <a:xfrm>
                  <a:off x="4811319" y="1396137"/>
                  <a:ext cx="3454463" cy="2574261"/>
                </a:xfrm>
                <a:prstGeom prst="rect">
                  <a:avLst/>
                </a:prstGeom>
              </p:spPr>
            </p:pic>
            <p:sp>
              <p:nvSpPr>
                <p:cNvPr id="16" name="Rectangle 15"/>
                <p:cNvSpPr/>
                <p:nvPr/>
              </p:nvSpPr>
              <p:spPr>
                <a:xfrm>
                  <a:off x="6527695" y="1317244"/>
                  <a:ext cx="643325" cy="307777"/>
                </a:xfrm>
                <a:prstGeom prst="rect">
                  <a:avLst/>
                </a:prstGeom>
              </p:spPr>
              <p:txBody>
                <a:bodyPr wrap="none">
                  <a:spAutoFit/>
                </a:bodyPr>
                <a:lstStyle/>
                <a:p>
                  <a:r>
                    <a:rPr lang="en-US" sz="1400" dirty="0" smtClean="0">
                      <a:latin typeface="Times New Roman"/>
                      <a:cs typeface="Times New Roman"/>
                    </a:rPr>
                    <a:t>Zone2</a:t>
                  </a:r>
                  <a:endParaRPr lang="en-US" sz="1400" dirty="0">
                    <a:latin typeface="Times New Roman"/>
                    <a:cs typeface="Times New Roman"/>
                  </a:endParaRPr>
                </a:p>
              </p:txBody>
            </p:sp>
          </p:grpSp>
          <p:sp>
            <p:nvSpPr>
              <p:cNvPr id="27" name="Rectangle 26"/>
              <p:cNvSpPr/>
              <p:nvPr/>
            </p:nvSpPr>
            <p:spPr>
              <a:xfrm>
                <a:off x="7253333" y="1398727"/>
                <a:ext cx="977029" cy="307777"/>
              </a:xfrm>
              <a:prstGeom prst="rect">
                <a:avLst/>
              </a:prstGeom>
            </p:spPr>
            <p:txBody>
              <a:bodyPr wrap="square">
                <a:spAutoFit/>
              </a:bodyPr>
              <a:lstStyle/>
              <a:p>
                <a:r>
                  <a:rPr lang="en-US" sz="1400" dirty="0" err="1" smtClean="0">
                    <a:solidFill>
                      <a:srgbClr val="000000"/>
                    </a:solidFill>
                    <a:latin typeface="Times New Roman"/>
                    <a:cs typeface="Times New Roman"/>
                  </a:rPr>
                  <a:t>P</a:t>
                </a:r>
                <a:r>
                  <a:rPr lang="en-US" sz="1400" baseline="-25000" dirty="0" err="1" smtClean="0">
                    <a:solidFill>
                      <a:srgbClr val="000000"/>
                    </a:solidFill>
                    <a:latin typeface="Times New Roman"/>
                    <a:cs typeface="Times New Roman"/>
                  </a:rPr>
                  <a:t>max</a:t>
                </a:r>
                <a:r>
                  <a:rPr lang="en-US" sz="1400" dirty="0" smtClean="0">
                    <a:solidFill>
                      <a:srgbClr val="000000"/>
                    </a:solidFill>
                    <a:latin typeface="Times New Roman"/>
                    <a:cs typeface="Times New Roman"/>
                  </a:rPr>
                  <a:t>=0.97</a:t>
                </a:r>
                <a:endParaRPr lang="en-US" sz="1400" dirty="0">
                  <a:solidFill>
                    <a:srgbClr val="000000"/>
                  </a:solidFill>
                  <a:latin typeface="Times New Roman"/>
                  <a:cs typeface="Times New Roman"/>
                </a:endParaRPr>
              </a:p>
            </p:txBody>
          </p:sp>
        </p:grpSp>
        <p:grpSp>
          <p:nvGrpSpPr>
            <p:cNvPr id="13" name="Group 12"/>
            <p:cNvGrpSpPr/>
            <p:nvPr/>
          </p:nvGrpSpPr>
          <p:grpSpPr>
            <a:xfrm>
              <a:off x="1141727" y="1298928"/>
              <a:ext cx="3751905" cy="2757662"/>
              <a:chOff x="1141727" y="1345968"/>
              <a:chExt cx="3751905" cy="2757662"/>
            </a:xfrm>
          </p:grpSpPr>
          <p:grpSp>
            <p:nvGrpSpPr>
              <p:cNvPr id="2" name="Group 1"/>
              <p:cNvGrpSpPr/>
              <p:nvPr/>
            </p:nvGrpSpPr>
            <p:grpSpPr>
              <a:xfrm>
                <a:off x="1141727" y="1399550"/>
                <a:ext cx="3751905" cy="2704080"/>
                <a:chOff x="1445520" y="1566485"/>
                <a:chExt cx="3494147" cy="2537145"/>
              </a:xfrm>
            </p:grpSpPr>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445520" y="1607735"/>
                  <a:ext cx="3494147" cy="2495895"/>
                </a:xfrm>
                <a:prstGeom prst="rect">
                  <a:avLst/>
                </a:prstGeom>
                <a:noFill/>
                <a:ln>
                  <a:noFill/>
                </a:ln>
              </p:spPr>
            </p:pic>
            <p:sp>
              <p:nvSpPr>
                <p:cNvPr id="14" name="Rectangle 13"/>
                <p:cNvSpPr/>
                <p:nvPr/>
              </p:nvSpPr>
              <p:spPr>
                <a:xfrm>
                  <a:off x="3137454" y="1566485"/>
                  <a:ext cx="599128" cy="288777"/>
                </a:xfrm>
                <a:prstGeom prst="rect">
                  <a:avLst/>
                </a:prstGeom>
              </p:spPr>
              <p:txBody>
                <a:bodyPr wrap="none">
                  <a:spAutoFit/>
                </a:bodyPr>
                <a:lstStyle/>
                <a:p>
                  <a:r>
                    <a:rPr lang="en-US" sz="1400" dirty="0" smtClean="0">
                      <a:latin typeface="Times New Roman"/>
                      <a:cs typeface="Times New Roman"/>
                    </a:rPr>
                    <a:t>Zone1</a:t>
                  </a:r>
                  <a:endParaRPr lang="en-US" sz="1400" dirty="0">
                    <a:latin typeface="Times New Roman"/>
                    <a:cs typeface="Times New Roman"/>
                  </a:endParaRPr>
                </a:p>
              </p:txBody>
            </p:sp>
          </p:grpSp>
          <p:sp>
            <p:nvSpPr>
              <p:cNvPr id="28" name="Rectangle 27"/>
              <p:cNvSpPr/>
              <p:nvPr/>
            </p:nvSpPr>
            <p:spPr>
              <a:xfrm>
                <a:off x="3741464" y="1345968"/>
                <a:ext cx="977029" cy="307777"/>
              </a:xfrm>
              <a:prstGeom prst="rect">
                <a:avLst/>
              </a:prstGeom>
            </p:spPr>
            <p:txBody>
              <a:bodyPr wrap="square">
                <a:spAutoFit/>
              </a:bodyPr>
              <a:lstStyle/>
              <a:p>
                <a:r>
                  <a:rPr lang="en-US" sz="1400" dirty="0" err="1" smtClean="0">
                    <a:solidFill>
                      <a:srgbClr val="000000"/>
                    </a:solidFill>
                    <a:latin typeface="Times New Roman"/>
                    <a:cs typeface="Times New Roman"/>
                  </a:rPr>
                  <a:t>P</a:t>
                </a:r>
                <a:r>
                  <a:rPr lang="en-US" sz="1400" baseline="-25000" dirty="0" err="1" smtClean="0">
                    <a:solidFill>
                      <a:srgbClr val="000000"/>
                    </a:solidFill>
                    <a:latin typeface="Times New Roman"/>
                    <a:cs typeface="Times New Roman"/>
                  </a:rPr>
                  <a:t>max</a:t>
                </a:r>
                <a:r>
                  <a:rPr lang="en-US" sz="1400" dirty="0" smtClean="0">
                    <a:solidFill>
                      <a:srgbClr val="000000"/>
                    </a:solidFill>
                    <a:latin typeface="Times New Roman"/>
                    <a:cs typeface="Times New Roman"/>
                  </a:rPr>
                  <a:t>=0.91</a:t>
                </a:r>
                <a:endParaRPr lang="en-US" sz="1400" dirty="0">
                  <a:solidFill>
                    <a:srgbClr val="000000"/>
                  </a:solidFill>
                  <a:latin typeface="Times New Roman"/>
                  <a:cs typeface="Times New Roman"/>
                </a:endParaRPr>
              </a:p>
            </p:txBody>
          </p:sp>
        </p:grpSp>
        <p:pic>
          <p:nvPicPr>
            <p:cNvPr id="6" name="Picture 5"/>
            <p:cNvPicPr>
              <a:picLocks noChangeAspect="1"/>
            </p:cNvPicPr>
            <p:nvPr/>
          </p:nvPicPr>
          <p:blipFill>
            <a:blip r:embed="rId5"/>
            <a:stretch>
              <a:fillRect/>
            </a:stretch>
          </p:blipFill>
          <p:spPr>
            <a:xfrm>
              <a:off x="2739444" y="3993484"/>
              <a:ext cx="3393327" cy="2546853"/>
            </a:xfrm>
            <a:prstGeom prst="rect">
              <a:avLst/>
            </a:prstGeom>
          </p:spPr>
        </p:pic>
      </p:grpSp>
      <p:sp>
        <p:nvSpPr>
          <p:cNvPr id="25" name="Rectangle 24"/>
          <p:cNvSpPr/>
          <p:nvPr/>
        </p:nvSpPr>
        <p:spPr>
          <a:xfrm>
            <a:off x="4443209" y="3931317"/>
            <a:ext cx="774655" cy="307778"/>
          </a:xfrm>
          <a:prstGeom prst="rect">
            <a:avLst/>
          </a:prstGeom>
        </p:spPr>
        <p:txBody>
          <a:bodyPr wrap="square">
            <a:spAutoFit/>
          </a:bodyPr>
          <a:lstStyle/>
          <a:p>
            <a:r>
              <a:rPr lang="en-US" sz="1400" dirty="0" smtClean="0">
                <a:latin typeface="Times New Roman"/>
                <a:cs typeface="Times New Roman"/>
              </a:rPr>
              <a:t>Zone3</a:t>
            </a:r>
            <a:endParaRPr lang="en-US" sz="1400" dirty="0">
              <a:latin typeface="Times New Roman"/>
              <a:cs typeface="Times New Roman"/>
            </a:endParaRPr>
          </a:p>
        </p:txBody>
      </p:sp>
      <p:sp>
        <p:nvSpPr>
          <p:cNvPr id="26" name="Rectangle 25"/>
          <p:cNvSpPr/>
          <p:nvPr/>
        </p:nvSpPr>
        <p:spPr>
          <a:xfrm>
            <a:off x="5034924" y="3931317"/>
            <a:ext cx="1009037" cy="307777"/>
          </a:xfrm>
          <a:prstGeom prst="rect">
            <a:avLst/>
          </a:prstGeom>
        </p:spPr>
        <p:txBody>
          <a:bodyPr wrap="square">
            <a:spAutoFit/>
          </a:bodyPr>
          <a:lstStyle/>
          <a:p>
            <a:r>
              <a:rPr lang="en-US" sz="1400" dirty="0" err="1" smtClean="0">
                <a:solidFill>
                  <a:srgbClr val="000000"/>
                </a:solidFill>
                <a:latin typeface="Times New Roman"/>
                <a:cs typeface="Times New Roman"/>
              </a:rPr>
              <a:t>P</a:t>
            </a:r>
            <a:r>
              <a:rPr lang="en-US" sz="1400" baseline="-25000" dirty="0" err="1" smtClean="0">
                <a:solidFill>
                  <a:srgbClr val="000000"/>
                </a:solidFill>
                <a:latin typeface="Times New Roman"/>
                <a:cs typeface="Times New Roman"/>
              </a:rPr>
              <a:t>max</a:t>
            </a:r>
            <a:r>
              <a:rPr lang="en-US" sz="1400" dirty="0" smtClean="0">
                <a:solidFill>
                  <a:srgbClr val="000000"/>
                </a:solidFill>
                <a:latin typeface="Times New Roman"/>
                <a:cs typeface="Times New Roman"/>
              </a:rPr>
              <a:t>=0.99</a:t>
            </a:r>
            <a:endParaRPr lang="en-US" sz="1400" dirty="0">
              <a:solidFill>
                <a:srgbClr val="000000"/>
              </a:solidFill>
              <a:latin typeface="Times New Roman"/>
              <a:cs typeface="Times New Roman"/>
            </a:endParaRPr>
          </a:p>
        </p:txBody>
      </p:sp>
    </p:spTree>
    <p:extLst>
      <p:ext uri="{BB962C8B-B14F-4D97-AF65-F5344CB8AC3E}">
        <p14:creationId xmlns:p14="http://schemas.microsoft.com/office/powerpoint/2010/main" val="15706522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6396832" y="832003"/>
            <a:ext cx="2584161" cy="338554"/>
          </a:xfrm>
          <a:prstGeom prst="rect">
            <a:avLst/>
          </a:prstGeom>
          <a:solidFill>
            <a:schemeClr val="accent2">
              <a:lumMod val="60000"/>
              <a:lumOff val="40000"/>
            </a:schemeClr>
          </a:solidFill>
        </p:spPr>
        <p:txBody>
          <a:bodyPr wrap="none">
            <a:spAutoFit/>
          </a:bodyPr>
          <a:lstStyle/>
          <a:p>
            <a:r>
              <a:rPr lang="en-US" sz="1600" dirty="0" smtClean="0">
                <a:latin typeface="Times New Roman"/>
                <a:cs typeface="Times New Roman"/>
              </a:rPr>
              <a:t>178.128 or 169.128 (</a:t>
            </a:r>
            <a:r>
              <a:rPr lang="en-US" sz="1600" dirty="0">
                <a:latin typeface="Times New Roman"/>
                <a:cs typeface="Times New Roman"/>
              </a:rPr>
              <a:t>SSRD</a:t>
            </a:r>
            <a:r>
              <a:rPr lang="en-US" sz="1600" dirty="0" smtClean="0">
                <a:latin typeface="Times New Roman"/>
                <a:cs typeface="Times New Roman"/>
              </a:rPr>
              <a:t>)?</a:t>
            </a:r>
            <a:r>
              <a:rPr lang="en-US" sz="1600" dirty="0" smtClean="0">
                <a:effectLst/>
                <a:latin typeface="Times New Roman"/>
                <a:cs typeface="Times New Roman"/>
              </a:rPr>
              <a:t> </a:t>
            </a:r>
            <a:endParaRPr lang="en-US" sz="1600" dirty="0">
              <a:latin typeface="Times New Roman"/>
              <a:cs typeface="Times New Roman"/>
            </a:endParaRPr>
          </a:p>
        </p:txBody>
      </p:sp>
      <p:pic>
        <p:nvPicPr>
          <p:cNvPr id="2" name="Picture 1"/>
          <p:cNvPicPr>
            <a:picLocks noChangeAspect="1"/>
          </p:cNvPicPr>
          <p:nvPr/>
        </p:nvPicPr>
        <p:blipFill>
          <a:blip r:embed="rId3"/>
          <a:stretch>
            <a:fillRect/>
          </a:stretch>
        </p:blipFill>
        <p:spPr>
          <a:xfrm>
            <a:off x="1112650" y="1563705"/>
            <a:ext cx="3494333" cy="2620750"/>
          </a:xfrm>
          <a:prstGeom prst="rect">
            <a:avLst/>
          </a:prstGeom>
        </p:spPr>
      </p:pic>
      <p:sp>
        <p:nvSpPr>
          <p:cNvPr id="3" name="Rectangle 2"/>
          <p:cNvSpPr/>
          <p:nvPr/>
        </p:nvSpPr>
        <p:spPr>
          <a:xfrm>
            <a:off x="1325290" y="1143622"/>
            <a:ext cx="7655703" cy="584776"/>
          </a:xfrm>
          <a:prstGeom prst="rect">
            <a:avLst/>
          </a:prstGeom>
        </p:spPr>
        <p:txBody>
          <a:bodyPr wrap="square">
            <a:spAutoFit/>
          </a:bodyPr>
          <a:lstStyle/>
          <a:p>
            <a:pPr marL="285750" indent="-285750">
              <a:buFont typeface="Arial"/>
              <a:buChar char="•"/>
            </a:pPr>
            <a:r>
              <a:rPr lang="en-US" sz="1600" dirty="0">
                <a:latin typeface="Times New Roman"/>
                <a:cs typeface="Times New Roman"/>
              </a:rPr>
              <a:t>178.128 Top net solar </a:t>
            </a:r>
            <a:r>
              <a:rPr lang="en-US" sz="1600" dirty="0" smtClean="0">
                <a:latin typeface="Times New Roman"/>
                <a:cs typeface="Times New Roman"/>
              </a:rPr>
              <a:t>rad. </a:t>
            </a:r>
            <a:r>
              <a:rPr lang="en-US" sz="1600" dirty="0">
                <a:latin typeface="Times New Roman"/>
                <a:cs typeface="Times New Roman"/>
              </a:rPr>
              <a:t>(TSR) – Unit: J m</a:t>
            </a:r>
            <a:r>
              <a:rPr lang="en-US" sz="1600" baseline="30000" dirty="0">
                <a:latin typeface="Times New Roman"/>
                <a:cs typeface="Times New Roman"/>
              </a:rPr>
              <a:t>-2 </a:t>
            </a:r>
            <a:r>
              <a:rPr lang="en-US" sz="1600" dirty="0">
                <a:latin typeface="Times New Roman"/>
                <a:cs typeface="Times New Roman"/>
              </a:rPr>
              <a:t>- Net solar radiation at the top of the atmosphere. Accumulated field.</a:t>
            </a:r>
          </a:p>
        </p:txBody>
      </p:sp>
      <p:pic>
        <p:nvPicPr>
          <p:cNvPr id="6" name="Picture 5"/>
          <p:cNvPicPr>
            <a:picLocks noChangeAspect="1"/>
          </p:cNvPicPr>
          <p:nvPr/>
        </p:nvPicPr>
        <p:blipFill rotWithShape="1">
          <a:blip r:embed="rId4"/>
          <a:srcRect l="1499" r="3813" b="8854"/>
          <a:stretch/>
        </p:blipFill>
        <p:spPr>
          <a:xfrm>
            <a:off x="2265267" y="4126176"/>
            <a:ext cx="6049060" cy="2729458"/>
          </a:xfrm>
          <a:prstGeom prst="rect">
            <a:avLst/>
          </a:prstGeom>
        </p:spPr>
      </p:pic>
      <p:pic>
        <p:nvPicPr>
          <p:cNvPr id="14" name="Picture 13"/>
          <p:cNvPicPr>
            <a:picLocks noChangeAspect="1"/>
          </p:cNvPicPr>
          <p:nvPr/>
        </p:nvPicPr>
        <p:blipFill>
          <a:blip r:embed="rId5"/>
          <a:stretch>
            <a:fillRect/>
          </a:stretch>
        </p:blipFill>
        <p:spPr>
          <a:xfrm>
            <a:off x="5560437" y="1591680"/>
            <a:ext cx="3411675" cy="2558756"/>
          </a:xfrm>
          <a:prstGeom prst="rect">
            <a:avLst/>
          </a:prstGeom>
        </p:spPr>
      </p:pic>
    </p:spTree>
    <p:extLst>
      <p:ext uri="{BB962C8B-B14F-4D97-AF65-F5344CB8AC3E}">
        <p14:creationId xmlns:p14="http://schemas.microsoft.com/office/powerpoint/2010/main" val="4451931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6968587" y="974345"/>
            <a:ext cx="1882947" cy="338554"/>
          </a:xfrm>
          <a:prstGeom prst="rect">
            <a:avLst/>
          </a:prstGeom>
          <a:solidFill>
            <a:schemeClr val="accent2">
              <a:lumMod val="60000"/>
              <a:lumOff val="40000"/>
            </a:schemeClr>
          </a:solidFill>
        </p:spPr>
        <p:txBody>
          <a:bodyPr wrap="none">
            <a:spAutoFit/>
          </a:bodyPr>
          <a:lstStyle/>
          <a:p>
            <a:r>
              <a:rPr lang="en-US" sz="1600" dirty="0" smtClean="0">
                <a:latin typeface="Times New Roman"/>
                <a:cs typeface="Times New Roman"/>
              </a:rPr>
              <a:t>167.128 or 175.128?</a:t>
            </a:r>
            <a:r>
              <a:rPr lang="en-US" sz="1600" dirty="0" smtClean="0">
                <a:effectLst/>
                <a:latin typeface="Times New Roman"/>
                <a:cs typeface="Times New Roman"/>
              </a:rPr>
              <a:t> </a:t>
            </a:r>
            <a:endParaRPr lang="en-US" sz="1600" dirty="0">
              <a:latin typeface="Times New Roman"/>
              <a:cs typeface="Times New Roman"/>
            </a:endParaRPr>
          </a:p>
        </p:txBody>
      </p:sp>
      <p:sp>
        <p:nvSpPr>
          <p:cNvPr id="3" name="Rectangle 2"/>
          <p:cNvSpPr/>
          <p:nvPr/>
        </p:nvSpPr>
        <p:spPr>
          <a:xfrm>
            <a:off x="1325290" y="1143622"/>
            <a:ext cx="7484011" cy="584776"/>
          </a:xfrm>
          <a:prstGeom prst="rect">
            <a:avLst/>
          </a:prstGeom>
        </p:spPr>
        <p:txBody>
          <a:bodyPr wrap="square">
            <a:spAutoFit/>
          </a:bodyPr>
          <a:lstStyle/>
          <a:p>
            <a:pPr marL="285750" indent="-285750">
              <a:buFont typeface="Arial"/>
              <a:buChar char="•"/>
            </a:pPr>
            <a:r>
              <a:rPr lang="en-US" sz="1600" dirty="0">
                <a:latin typeface="Times New Roman"/>
                <a:cs typeface="Times New Roman"/>
              </a:rPr>
              <a:t>167.128 </a:t>
            </a:r>
            <a:r>
              <a:rPr lang="en-US" sz="1600" dirty="0" smtClean="0">
                <a:latin typeface="Times New Roman"/>
                <a:cs typeface="Times New Roman"/>
              </a:rPr>
              <a:t> 2-metre temperature </a:t>
            </a:r>
            <a:r>
              <a:rPr lang="en-US" sz="1600" dirty="0">
                <a:latin typeface="Times New Roman"/>
                <a:cs typeface="Times New Roman"/>
              </a:rPr>
              <a:t>(2T) - Unit: K</a:t>
            </a:r>
          </a:p>
          <a:p>
            <a:pPr marL="285750" indent="-285750">
              <a:buFont typeface="Arial"/>
              <a:buChar char="•"/>
            </a:pPr>
            <a:r>
              <a:rPr lang="en-US" sz="1600" dirty="0" smtClean="0">
                <a:latin typeface="Times New Roman"/>
                <a:cs typeface="Times New Roman"/>
              </a:rPr>
              <a:t>175.128 </a:t>
            </a:r>
            <a:r>
              <a:rPr lang="en-US" sz="1600" dirty="0">
                <a:latin typeface="Times New Roman"/>
                <a:cs typeface="Times New Roman"/>
              </a:rPr>
              <a:t>Surface thermal rad  down (STRD) - Unit: J m</a:t>
            </a:r>
            <a:r>
              <a:rPr lang="en-US" sz="1600" baseline="30000" dirty="0">
                <a:latin typeface="Times New Roman"/>
                <a:cs typeface="Times New Roman"/>
              </a:rPr>
              <a:t>-2 </a:t>
            </a:r>
            <a:r>
              <a:rPr lang="en-US" sz="1600" dirty="0">
                <a:latin typeface="Times New Roman"/>
                <a:cs typeface="Times New Roman"/>
              </a:rPr>
              <a:t>- Accumulated </a:t>
            </a:r>
          </a:p>
        </p:txBody>
      </p:sp>
      <p:pic>
        <p:nvPicPr>
          <p:cNvPr id="10" name="Picture 9"/>
          <p:cNvPicPr>
            <a:picLocks noChangeAspect="1"/>
          </p:cNvPicPr>
          <p:nvPr/>
        </p:nvPicPr>
        <p:blipFill>
          <a:blip r:embed="rId3"/>
          <a:stretch>
            <a:fillRect/>
          </a:stretch>
        </p:blipFill>
        <p:spPr>
          <a:xfrm>
            <a:off x="6520290" y="2370819"/>
            <a:ext cx="2541924" cy="2017400"/>
          </a:xfrm>
          <a:prstGeom prst="rect">
            <a:avLst/>
          </a:prstGeom>
        </p:spPr>
      </p:pic>
      <p:pic>
        <p:nvPicPr>
          <p:cNvPr id="12" name="Picture 11"/>
          <p:cNvPicPr>
            <a:picLocks noChangeAspect="1"/>
          </p:cNvPicPr>
          <p:nvPr/>
        </p:nvPicPr>
        <p:blipFill>
          <a:blip r:embed="rId4"/>
          <a:stretch>
            <a:fillRect/>
          </a:stretch>
        </p:blipFill>
        <p:spPr>
          <a:xfrm>
            <a:off x="1100419" y="2223398"/>
            <a:ext cx="5578627" cy="2580917"/>
          </a:xfrm>
          <a:prstGeom prst="rect">
            <a:avLst/>
          </a:prstGeom>
        </p:spPr>
      </p:pic>
      <p:sp>
        <p:nvSpPr>
          <p:cNvPr id="7" name="Rectangle 6"/>
          <p:cNvSpPr/>
          <p:nvPr/>
        </p:nvSpPr>
        <p:spPr>
          <a:xfrm>
            <a:off x="1011034" y="4932411"/>
            <a:ext cx="8132966" cy="646331"/>
          </a:xfrm>
          <a:prstGeom prst="rect">
            <a:avLst/>
          </a:prstGeom>
          <a:solidFill>
            <a:schemeClr val="accent4">
              <a:lumMod val="20000"/>
              <a:lumOff val="80000"/>
            </a:schemeClr>
          </a:solidFill>
        </p:spPr>
        <p:txBody>
          <a:bodyPr wrap="square">
            <a:spAutoFit/>
          </a:bodyPr>
          <a:lstStyle/>
          <a:p>
            <a:r>
              <a:rPr lang="en-US" dirty="0" smtClean="0">
                <a:latin typeface="Times New Roman"/>
                <a:cs typeface="Times New Roman"/>
              </a:rPr>
              <a:t>When the solar panel temperature increases, the growth rate of solar power vs. solar irradiance decreases.</a:t>
            </a:r>
            <a:endParaRPr lang="en-US" dirty="0">
              <a:latin typeface="Times New Roman"/>
              <a:cs typeface="Times New Roman"/>
            </a:endParaRPr>
          </a:p>
        </p:txBody>
      </p:sp>
      <p:sp>
        <p:nvSpPr>
          <p:cNvPr id="2" name="Rectangle 1"/>
          <p:cNvSpPr/>
          <p:nvPr/>
        </p:nvSpPr>
        <p:spPr>
          <a:xfrm>
            <a:off x="1011034" y="5522317"/>
            <a:ext cx="8132966" cy="369332"/>
          </a:xfrm>
          <a:prstGeom prst="rect">
            <a:avLst/>
          </a:prstGeom>
          <a:solidFill>
            <a:schemeClr val="accent4">
              <a:lumMod val="20000"/>
              <a:lumOff val="80000"/>
            </a:schemeClr>
          </a:solidFill>
        </p:spPr>
        <p:txBody>
          <a:bodyPr wrap="square">
            <a:spAutoFit/>
          </a:bodyPr>
          <a:lstStyle/>
          <a:p>
            <a:r>
              <a:rPr lang="en-US" dirty="0" smtClean="0">
                <a:latin typeface="Times New Roman"/>
                <a:cs typeface="Times New Roman"/>
              </a:rPr>
              <a:t>However</a:t>
            </a:r>
            <a:r>
              <a:rPr lang="en-US" dirty="0">
                <a:latin typeface="Times New Roman"/>
                <a:cs typeface="Times New Roman"/>
              </a:rPr>
              <a:t>, the solar power still </a:t>
            </a:r>
            <a:r>
              <a:rPr lang="en-US" dirty="0" smtClean="0">
                <a:latin typeface="Times New Roman"/>
                <a:cs typeface="Times New Roman"/>
              </a:rPr>
              <a:t>grows with </a:t>
            </a:r>
            <a:r>
              <a:rPr lang="en-US" dirty="0">
                <a:latin typeface="Times New Roman"/>
                <a:cs typeface="Times New Roman"/>
              </a:rPr>
              <a:t>solar </a:t>
            </a:r>
            <a:r>
              <a:rPr lang="en-US" dirty="0" smtClean="0">
                <a:latin typeface="Times New Roman"/>
                <a:cs typeface="Times New Roman"/>
              </a:rPr>
              <a:t>irradiance whatever the temperature is.</a:t>
            </a:r>
            <a:endParaRPr lang="en-US" dirty="0"/>
          </a:p>
        </p:txBody>
      </p:sp>
    </p:spTree>
    <p:extLst>
      <p:ext uri="{BB962C8B-B14F-4D97-AF65-F5344CB8AC3E}">
        <p14:creationId xmlns:p14="http://schemas.microsoft.com/office/powerpoint/2010/main" val="269103565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5" name="Rectangle 14"/>
          <p:cNvSpPr/>
          <p:nvPr/>
        </p:nvSpPr>
        <p:spPr>
          <a:xfrm>
            <a:off x="6968587" y="974345"/>
            <a:ext cx="1882947" cy="338554"/>
          </a:xfrm>
          <a:prstGeom prst="rect">
            <a:avLst/>
          </a:prstGeom>
          <a:solidFill>
            <a:schemeClr val="accent2">
              <a:lumMod val="60000"/>
              <a:lumOff val="40000"/>
            </a:schemeClr>
          </a:solidFill>
        </p:spPr>
        <p:txBody>
          <a:bodyPr wrap="none">
            <a:spAutoFit/>
          </a:bodyPr>
          <a:lstStyle/>
          <a:p>
            <a:r>
              <a:rPr lang="en-US" sz="1600" dirty="0" smtClean="0">
                <a:latin typeface="Times New Roman"/>
                <a:cs typeface="Times New Roman"/>
              </a:rPr>
              <a:t>167.128 or 175.128?</a:t>
            </a:r>
            <a:r>
              <a:rPr lang="en-US" sz="1600" dirty="0" smtClean="0">
                <a:effectLst/>
                <a:latin typeface="Times New Roman"/>
                <a:cs typeface="Times New Roman"/>
              </a:rPr>
              <a:t> </a:t>
            </a:r>
            <a:endParaRPr lang="en-US" sz="1600" dirty="0">
              <a:latin typeface="Times New Roman"/>
              <a:cs typeface="Times New Roman"/>
            </a:endParaRPr>
          </a:p>
        </p:txBody>
      </p:sp>
      <p:sp>
        <p:nvSpPr>
          <p:cNvPr id="3" name="Rectangle 2"/>
          <p:cNvSpPr/>
          <p:nvPr/>
        </p:nvSpPr>
        <p:spPr>
          <a:xfrm>
            <a:off x="1325290" y="1143622"/>
            <a:ext cx="7484011" cy="584776"/>
          </a:xfrm>
          <a:prstGeom prst="rect">
            <a:avLst/>
          </a:prstGeom>
        </p:spPr>
        <p:txBody>
          <a:bodyPr wrap="square">
            <a:spAutoFit/>
          </a:bodyPr>
          <a:lstStyle/>
          <a:p>
            <a:pPr marL="285750" indent="-285750">
              <a:buFont typeface="Arial"/>
              <a:buChar char="•"/>
            </a:pPr>
            <a:r>
              <a:rPr lang="en-US" sz="1600" dirty="0">
                <a:latin typeface="Times New Roman"/>
                <a:cs typeface="Times New Roman"/>
              </a:rPr>
              <a:t>167.128 </a:t>
            </a:r>
            <a:r>
              <a:rPr lang="en-US" sz="1600" dirty="0" smtClean="0">
                <a:latin typeface="Times New Roman"/>
                <a:cs typeface="Times New Roman"/>
              </a:rPr>
              <a:t> 2-metre Temperature </a:t>
            </a:r>
            <a:r>
              <a:rPr lang="en-US" sz="1600" dirty="0">
                <a:latin typeface="Times New Roman"/>
                <a:cs typeface="Times New Roman"/>
              </a:rPr>
              <a:t>(2T) - Unit: K</a:t>
            </a:r>
          </a:p>
          <a:p>
            <a:pPr marL="285750" indent="-285750">
              <a:buFont typeface="Arial"/>
              <a:buChar char="•"/>
            </a:pPr>
            <a:r>
              <a:rPr lang="en-US" sz="1600" dirty="0" smtClean="0">
                <a:latin typeface="Times New Roman"/>
                <a:cs typeface="Times New Roman"/>
              </a:rPr>
              <a:t>175.128 </a:t>
            </a:r>
            <a:r>
              <a:rPr lang="en-US" sz="1600" dirty="0">
                <a:latin typeface="Times New Roman"/>
                <a:cs typeface="Times New Roman"/>
              </a:rPr>
              <a:t>Surface thermal </a:t>
            </a:r>
            <a:r>
              <a:rPr lang="en-US" sz="1600" dirty="0" smtClean="0">
                <a:latin typeface="Times New Roman"/>
                <a:cs typeface="Times New Roman"/>
              </a:rPr>
              <a:t>radiation down </a:t>
            </a:r>
            <a:r>
              <a:rPr lang="en-US" sz="1600" dirty="0">
                <a:latin typeface="Times New Roman"/>
                <a:cs typeface="Times New Roman"/>
              </a:rPr>
              <a:t>(STRD) - Unit: J m</a:t>
            </a:r>
            <a:r>
              <a:rPr lang="en-US" sz="1600" baseline="30000" dirty="0">
                <a:latin typeface="Times New Roman"/>
                <a:cs typeface="Times New Roman"/>
              </a:rPr>
              <a:t>-2 </a:t>
            </a:r>
            <a:r>
              <a:rPr lang="en-US" sz="1600" dirty="0" smtClean="0">
                <a:latin typeface="Times New Roman"/>
                <a:cs typeface="Times New Roman"/>
              </a:rPr>
              <a:t>– Accumulated. </a:t>
            </a:r>
            <a:endParaRPr lang="en-US" sz="1600" dirty="0">
              <a:latin typeface="Times New Roman"/>
              <a:cs typeface="Times New Roman"/>
            </a:endParaRPr>
          </a:p>
        </p:txBody>
      </p:sp>
      <p:sp>
        <p:nvSpPr>
          <p:cNvPr id="5" name="Rectangle 4"/>
          <p:cNvSpPr/>
          <p:nvPr/>
        </p:nvSpPr>
        <p:spPr>
          <a:xfrm>
            <a:off x="5301063" y="4568623"/>
            <a:ext cx="3550471" cy="338554"/>
          </a:xfrm>
          <a:prstGeom prst="rect">
            <a:avLst/>
          </a:prstGeom>
          <a:solidFill>
            <a:srgbClr val="CCFFCC"/>
          </a:solidFill>
        </p:spPr>
        <p:txBody>
          <a:bodyPr wrap="none">
            <a:spAutoFit/>
          </a:bodyPr>
          <a:lstStyle/>
          <a:p>
            <a:r>
              <a:rPr lang="en-US" sz="1400" dirty="0">
                <a:latin typeface="Times New Roman"/>
                <a:cs typeface="Times New Roman"/>
              </a:rPr>
              <a:t>167.128  </a:t>
            </a:r>
            <a:r>
              <a:rPr lang="en-US" sz="1600" b="1" dirty="0">
                <a:solidFill>
                  <a:srgbClr val="000000"/>
                </a:solidFill>
                <a:latin typeface="Times New Roman"/>
                <a:cs typeface="Times New Roman"/>
              </a:rPr>
              <a:t>2-metre </a:t>
            </a:r>
            <a:r>
              <a:rPr lang="en-US" sz="1400" dirty="0" smtClean="0">
                <a:latin typeface="Times New Roman"/>
                <a:cs typeface="Times New Roman"/>
              </a:rPr>
              <a:t>Temperature </a:t>
            </a:r>
            <a:r>
              <a:rPr lang="en-US" sz="1400" dirty="0">
                <a:latin typeface="Times New Roman"/>
                <a:cs typeface="Times New Roman"/>
              </a:rPr>
              <a:t>(2T) - Unit: K</a:t>
            </a:r>
          </a:p>
        </p:txBody>
      </p:sp>
      <p:sp>
        <p:nvSpPr>
          <p:cNvPr id="11" name="Rectangle 10"/>
          <p:cNvSpPr/>
          <p:nvPr/>
        </p:nvSpPr>
        <p:spPr>
          <a:xfrm>
            <a:off x="1371507" y="5551619"/>
            <a:ext cx="6987310" cy="1138773"/>
          </a:xfrm>
          <a:prstGeom prst="rect">
            <a:avLst/>
          </a:prstGeom>
          <a:noFill/>
        </p:spPr>
        <p:txBody>
          <a:bodyPr wrap="none">
            <a:spAutoFit/>
          </a:bodyPr>
          <a:lstStyle/>
          <a:p>
            <a:r>
              <a:rPr lang="en-US" sz="1600" dirty="0" smtClean="0">
                <a:latin typeface="Times New Roman"/>
                <a:cs typeface="Times New Roman"/>
              </a:rPr>
              <a:t>Solar Power increase with increasing of either 167.128 or 175.128 </a:t>
            </a:r>
            <a:r>
              <a:rPr lang="en-US" sz="2000" dirty="0" smtClean="0">
                <a:latin typeface="Times New Roman"/>
                <a:cs typeface="Times New Roman"/>
              </a:rPr>
              <a:t>!</a:t>
            </a:r>
          </a:p>
          <a:p>
            <a:endParaRPr lang="en-US" sz="1600" dirty="0" smtClean="0">
              <a:latin typeface="Times New Roman"/>
              <a:cs typeface="Times New Roman"/>
            </a:endParaRPr>
          </a:p>
          <a:p>
            <a:r>
              <a:rPr lang="en-US" sz="1600" dirty="0" smtClean="0">
                <a:effectLst/>
                <a:latin typeface="Times New Roman"/>
                <a:cs typeface="Times New Roman"/>
              </a:rPr>
              <a:t>That because neither </a:t>
            </a:r>
            <a:r>
              <a:rPr lang="en-US" sz="1600" dirty="0">
                <a:latin typeface="Times New Roman"/>
                <a:cs typeface="Times New Roman"/>
              </a:rPr>
              <a:t>167.128 </a:t>
            </a:r>
            <a:r>
              <a:rPr lang="en-US" sz="1600" dirty="0" smtClean="0">
                <a:latin typeface="Times New Roman"/>
                <a:cs typeface="Times New Roman"/>
              </a:rPr>
              <a:t>nor </a:t>
            </a:r>
            <a:r>
              <a:rPr lang="en-US" sz="1600" dirty="0">
                <a:latin typeface="Times New Roman"/>
                <a:cs typeface="Times New Roman"/>
              </a:rPr>
              <a:t>175.128 </a:t>
            </a:r>
            <a:r>
              <a:rPr lang="en-US" sz="1600" dirty="0" smtClean="0">
                <a:latin typeface="Times New Roman"/>
                <a:cs typeface="Times New Roman"/>
              </a:rPr>
              <a:t>are the solar temperature, they represent</a:t>
            </a:r>
          </a:p>
          <a:p>
            <a:r>
              <a:rPr lang="en-US" sz="1600" dirty="0" smtClean="0">
                <a:latin typeface="Times New Roman"/>
                <a:cs typeface="Times New Roman"/>
              </a:rPr>
              <a:t>the ambient temperature. </a:t>
            </a:r>
            <a:endParaRPr lang="en-US" sz="1600" dirty="0">
              <a:latin typeface="Times New Roman"/>
              <a:cs typeface="Times New Roman"/>
            </a:endParaRPr>
          </a:p>
        </p:txBody>
      </p:sp>
      <p:pic>
        <p:nvPicPr>
          <p:cNvPr id="6" name="Picture 5"/>
          <p:cNvPicPr>
            <a:picLocks noChangeAspect="1"/>
          </p:cNvPicPr>
          <p:nvPr/>
        </p:nvPicPr>
        <p:blipFill>
          <a:blip r:embed="rId3"/>
          <a:stretch>
            <a:fillRect/>
          </a:stretch>
        </p:blipFill>
        <p:spPr>
          <a:xfrm>
            <a:off x="1122840" y="1811127"/>
            <a:ext cx="3509629" cy="2637717"/>
          </a:xfrm>
          <a:prstGeom prst="rect">
            <a:avLst/>
          </a:prstGeom>
        </p:spPr>
      </p:pic>
      <p:pic>
        <p:nvPicPr>
          <p:cNvPr id="7" name="Picture 6"/>
          <p:cNvPicPr>
            <a:picLocks noChangeAspect="1"/>
          </p:cNvPicPr>
          <p:nvPr/>
        </p:nvPicPr>
        <p:blipFill>
          <a:blip r:embed="rId4"/>
          <a:stretch>
            <a:fillRect/>
          </a:stretch>
        </p:blipFill>
        <p:spPr>
          <a:xfrm>
            <a:off x="5129804" y="1835138"/>
            <a:ext cx="3477681" cy="2613706"/>
          </a:xfrm>
          <a:prstGeom prst="rect">
            <a:avLst/>
          </a:prstGeom>
        </p:spPr>
      </p:pic>
    </p:spTree>
    <p:extLst>
      <p:ext uri="{BB962C8B-B14F-4D97-AF65-F5344CB8AC3E}">
        <p14:creationId xmlns:p14="http://schemas.microsoft.com/office/powerpoint/2010/main" val="17347154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5" name="Rectangle 4"/>
          <p:cNvSpPr/>
          <p:nvPr/>
        </p:nvSpPr>
        <p:spPr>
          <a:xfrm>
            <a:off x="2659983" y="5801569"/>
            <a:ext cx="4323119" cy="307777"/>
          </a:xfrm>
          <a:prstGeom prst="rect">
            <a:avLst/>
          </a:prstGeom>
          <a:solidFill>
            <a:srgbClr val="CCFFCC"/>
          </a:solidFill>
        </p:spPr>
        <p:txBody>
          <a:bodyPr wrap="none">
            <a:spAutoFit/>
          </a:bodyPr>
          <a:lstStyle/>
          <a:p>
            <a:r>
              <a:rPr lang="en-US" sz="1400" dirty="0">
                <a:latin typeface="Times New Roman"/>
                <a:cs typeface="Times New Roman"/>
              </a:rPr>
              <a:t>175.128 Surface thermal </a:t>
            </a:r>
            <a:r>
              <a:rPr lang="en-US" sz="1400" dirty="0" smtClean="0">
                <a:latin typeface="Times New Roman"/>
                <a:cs typeface="Times New Roman"/>
              </a:rPr>
              <a:t>rad.</a:t>
            </a:r>
            <a:r>
              <a:rPr lang="en-US" sz="1400" dirty="0">
                <a:latin typeface="Times New Roman"/>
                <a:cs typeface="Times New Roman"/>
              </a:rPr>
              <a:t> down (STRD</a:t>
            </a:r>
            <a:r>
              <a:rPr lang="en-US" sz="1400" dirty="0" smtClean="0">
                <a:latin typeface="Times New Roman"/>
                <a:cs typeface="Times New Roman"/>
              </a:rPr>
              <a:t>) is also useful</a:t>
            </a:r>
            <a:endParaRPr lang="en-US" sz="1400" dirty="0">
              <a:latin typeface="Times New Roman"/>
              <a:cs typeface="Times New Roman"/>
            </a:endParaRPr>
          </a:p>
        </p:txBody>
      </p:sp>
      <p:pic>
        <p:nvPicPr>
          <p:cNvPr id="7" name="Picture 6"/>
          <p:cNvPicPr>
            <a:picLocks noChangeAspect="1"/>
          </p:cNvPicPr>
          <p:nvPr/>
        </p:nvPicPr>
        <p:blipFill>
          <a:blip r:embed="rId3"/>
          <a:stretch>
            <a:fillRect/>
          </a:stretch>
        </p:blipFill>
        <p:spPr>
          <a:xfrm>
            <a:off x="2073980" y="1482176"/>
            <a:ext cx="5735362" cy="4227175"/>
          </a:xfrm>
          <a:prstGeom prst="rect">
            <a:avLst/>
          </a:prstGeom>
        </p:spPr>
      </p:pic>
    </p:spTree>
    <p:extLst>
      <p:ext uri="{BB962C8B-B14F-4D97-AF65-F5344CB8AC3E}">
        <p14:creationId xmlns:p14="http://schemas.microsoft.com/office/powerpoint/2010/main" val="21180579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8" y="903471"/>
            <a:ext cx="4347016" cy="369332"/>
          </a:xfrm>
          <a:prstGeom prst="rect">
            <a:avLst/>
          </a:prstGeom>
          <a:noFill/>
        </p:spPr>
        <p:txBody>
          <a:bodyPr wrap="square" rtlCol="0">
            <a:spAutoFit/>
          </a:bodyPr>
          <a:lstStyle/>
          <a:p>
            <a:r>
              <a:rPr lang="en-US" b="1" dirty="0" smtClean="0">
                <a:latin typeface="Times New Roman"/>
                <a:cs typeface="Times New Roman"/>
              </a:rPr>
              <a:t>SSRD with Ln, 2</a:t>
            </a:r>
            <a:r>
              <a:rPr lang="en-US" b="1" baseline="30000" dirty="0" smtClean="0">
                <a:latin typeface="Times New Roman"/>
                <a:cs typeface="Times New Roman"/>
              </a:rPr>
              <a:t>nd</a:t>
            </a:r>
            <a:r>
              <a:rPr lang="en-US" b="1" dirty="0" smtClean="0">
                <a:latin typeface="Times New Roman"/>
                <a:cs typeface="Times New Roman"/>
              </a:rPr>
              <a:t> or 3</a:t>
            </a:r>
            <a:r>
              <a:rPr lang="en-US" b="1" baseline="30000" dirty="0" smtClean="0">
                <a:latin typeface="Times New Roman"/>
                <a:cs typeface="Times New Roman"/>
              </a:rPr>
              <a:t>rd</a:t>
            </a:r>
            <a:r>
              <a:rPr lang="en-US" b="1" dirty="0" smtClean="0">
                <a:latin typeface="Times New Roman"/>
                <a:cs typeface="Times New Roman"/>
              </a:rPr>
              <a:t> Polynomials:</a:t>
            </a:r>
          </a:p>
        </p:txBody>
      </p:sp>
      <p:pic>
        <p:nvPicPr>
          <p:cNvPr id="3" name="Picture 2"/>
          <p:cNvPicPr>
            <a:picLocks noChangeAspect="1"/>
          </p:cNvPicPr>
          <p:nvPr/>
        </p:nvPicPr>
        <p:blipFill>
          <a:blip r:embed="rId3"/>
          <a:stretch>
            <a:fillRect/>
          </a:stretch>
        </p:blipFill>
        <p:spPr>
          <a:xfrm>
            <a:off x="2623705" y="1261463"/>
            <a:ext cx="5356185" cy="2770440"/>
          </a:xfrm>
          <a:prstGeom prst="rect">
            <a:avLst/>
          </a:prstGeom>
        </p:spPr>
      </p:pic>
      <p:grpSp>
        <p:nvGrpSpPr>
          <p:cNvPr id="15" name="Group 14"/>
          <p:cNvGrpSpPr/>
          <p:nvPr/>
        </p:nvGrpSpPr>
        <p:grpSpPr>
          <a:xfrm>
            <a:off x="1061987" y="4056975"/>
            <a:ext cx="8044085" cy="2677656"/>
            <a:chOff x="1096007" y="4056975"/>
            <a:chExt cx="8044085" cy="2677656"/>
          </a:xfrm>
        </p:grpSpPr>
        <p:sp>
          <p:nvSpPr>
            <p:cNvPr id="6" name="Rectangle 5"/>
            <p:cNvSpPr/>
            <p:nvPr/>
          </p:nvSpPr>
          <p:spPr>
            <a:xfrm>
              <a:off x="5715169" y="4056975"/>
              <a:ext cx="3424923" cy="2677656"/>
            </a:xfrm>
            <a:prstGeom prst="rect">
              <a:avLst/>
            </a:prstGeom>
            <a:ln w="6350" cmpd="sng">
              <a:solidFill>
                <a:schemeClr val="tx1"/>
              </a:solidFill>
            </a:ln>
          </p:spPr>
          <p:txBody>
            <a:bodyPr wrap="square">
              <a:spAutoFit/>
            </a:bodyPr>
            <a:lstStyle/>
            <a:p>
              <a:r>
                <a:rPr lang="en-US" sz="1400" b="1" dirty="0"/>
                <a:t>4</a:t>
              </a:r>
              <a:r>
                <a:rPr lang="en-US" sz="1400" b="1" baseline="30000" dirty="0"/>
                <a:t>th</a:t>
              </a:r>
              <a:r>
                <a:rPr lang="en-US" sz="1400" b="1" dirty="0"/>
                <a:t> degree Polynomial: </a:t>
              </a:r>
            </a:p>
            <a:p>
              <a:r>
                <a:rPr lang="en-US" sz="1400" dirty="0"/>
                <a:t>y = p1*x^4 + p2*x^3 +  p3*x^2 + p4*x + </a:t>
              </a:r>
              <a:r>
                <a:rPr lang="en-US" sz="1400" dirty="0" smtClean="0"/>
                <a:t>p5</a:t>
              </a:r>
            </a:p>
            <a:p>
              <a:r>
                <a:rPr lang="en-US" sz="1400" dirty="0" smtClean="0"/>
                <a:t> </a:t>
              </a:r>
              <a:endParaRPr lang="en-US" sz="1400" dirty="0"/>
            </a:p>
            <a:p>
              <a:r>
                <a:rPr lang="en-US" sz="1400" dirty="0"/>
                <a:t>Coefficients:</a:t>
              </a:r>
            </a:p>
            <a:p>
              <a:r>
                <a:rPr lang="en-US" sz="1400" dirty="0"/>
                <a:t>  p1 = 3.5244e-12</a:t>
              </a:r>
            </a:p>
            <a:p>
              <a:r>
                <a:rPr lang="en-US" sz="1400" dirty="0"/>
                <a:t>  p2 = -7.5065e-09</a:t>
              </a:r>
            </a:p>
            <a:p>
              <a:r>
                <a:rPr lang="en-US" sz="1400" dirty="0"/>
                <a:t>  p3 = 4.3011e-06</a:t>
              </a:r>
            </a:p>
            <a:p>
              <a:r>
                <a:rPr lang="en-US" sz="1400" dirty="0"/>
                <a:t>  p4 = 0.00043816</a:t>
              </a:r>
            </a:p>
            <a:p>
              <a:r>
                <a:rPr lang="en-US" sz="1400" dirty="0"/>
                <a:t>  p5 = 0.033125</a:t>
              </a:r>
            </a:p>
            <a:p>
              <a:r>
                <a:rPr lang="en-US" sz="1400" dirty="0"/>
                <a:t> </a:t>
              </a:r>
            </a:p>
            <a:p>
              <a:r>
                <a:rPr lang="en-US" sz="1400" dirty="0"/>
                <a:t>Norm of residuals = </a:t>
              </a:r>
            </a:p>
            <a:p>
              <a:r>
                <a:rPr lang="en-US" sz="1400" dirty="0"/>
                <a:t>     3.5957 </a:t>
              </a:r>
            </a:p>
          </p:txBody>
        </p:sp>
        <p:sp>
          <p:nvSpPr>
            <p:cNvPr id="13" name="Rectangle 12"/>
            <p:cNvSpPr/>
            <p:nvPr/>
          </p:nvSpPr>
          <p:spPr>
            <a:xfrm>
              <a:off x="3091104" y="4056975"/>
              <a:ext cx="2624065" cy="2462213"/>
            </a:xfrm>
            <a:prstGeom prst="rect">
              <a:avLst/>
            </a:prstGeom>
            <a:ln w="6350" cmpd="sng">
              <a:solidFill>
                <a:schemeClr val="tx1"/>
              </a:solidFill>
            </a:ln>
          </p:spPr>
          <p:txBody>
            <a:bodyPr wrap="square">
              <a:spAutoFit/>
            </a:bodyPr>
            <a:lstStyle/>
            <a:p>
              <a:r>
                <a:rPr lang="en-US" sz="1400" b="1" dirty="0"/>
                <a:t>Cubic:</a:t>
              </a:r>
            </a:p>
            <a:p>
              <a:r>
                <a:rPr lang="en-US" sz="1400" dirty="0"/>
                <a:t>y = p1*x^3 + p2*x^2 +p3*x + </a:t>
              </a:r>
              <a:r>
                <a:rPr lang="en-US" sz="1400" dirty="0" smtClean="0"/>
                <a:t>p4</a:t>
              </a:r>
            </a:p>
            <a:p>
              <a:r>
                <a:rPr lang="en-US" sz="1400" dirty="0" smtClean="0"/>
                <a:t> </a:t>
              </a:r>
              <a:endParaRPr lang="en-US" sz="1400" dirty="0"/>
            </a:p>
            <a:p>
              <a:r>
                <a:rPr lang="en-US" sz="1400" dirty="0"/>
                <a:t>Coefficients:</a:t>
              </a:r>
            </a:p>
            <a:p>
              <a:r>
                <a:rPr lang="en-US" sz="1400" dirty="0"/>
                <a:t>  p1 = 3.848e-10</a:t>
              </a:r>
            </a:p>
            <a:p>
              <a:r>
                <a:rPr lang="en-US" sz="1400" dirty="0"/>
                <a:t>  p2 = -1.6087e-06</a:t>
              </a:r>
            </a:p>
            <a:p>
              <a:r>
                <a:rPr lang="en-US" sz="1400" dirty="0"/>
                <a:t>  p3 = 0.0021135</a:t>
              </a:r>
            </a:p>
            <a:p>
              <a:r>
                <a:rPr lang="en-US" sz="1400" dirty="0"/>
                <a:t>  p4 = -0.10454</a:t>
              </a:r>
            </a:p>
            <a:p>
              <a:r>
                <a:rPr lang="en-US" sz="1400" dirty="0"/>
                <a:t> </a:t>
              </a:r>
            </a:p>
            <a:p>
              <a:r>
                <a:rPr lang="en-US" sz="1400" dirty="0"/>
                <a:t>Norm of residuals = </a:t>
              </a:r>
            </a:p>
            <a:p>
              <a:r>
                <a:rPr lang="en-US" sz="1400" dirty="0"/>
                <a:t>     3.6122 </a:t>
              </a:r>
            </a:p>
          </p:txBody>
        </p:sp>
        <p:sp>
          <p:nvSpPr>
            <p:cNvPr id="14" name="Rectangle 13"/>
            <p:cNvSpPr/>
            <p:nvPr/>
          </p:nvSpPr>
          <p:spPr>
            <a:xfrm>
              <a:off x="1096007" y="4056975"/>
              <a:ext cx="1993089" cy="2246769"/>
            </a:xfrm>
            <a:prstGeom prst="rect">
              <a:avLst/>
            </a:prstGeom>
            <a:ln w="6350" cmpd="sng">
              <a:solidFill>
                <a:schemeClr val="tx1"/>
              </a:solidFill>
            </a:ln>
          </p:spPr>
          <p:txBody>
            <a:bodyPr wrap="square">
              <a:spAutoFit/>
            </a:bodyPr>
            <a:lstStyle/>
            <a:p>
              <a:r>
                <a:rPr lang="en-US" sz="1400" b="1" dirty="0"/>
                <a:t>Quadratic:</a:t>
              </a:r>
            </a:p>
            <a:p>
              <a:r>
                <a:rPr lang="en-US" sz="1400" dirty="0"/>
                <a:t>y = p1*x^2 + p2*x + p3 </a:t>
              </a:r>
            </a:p>
            <a:p>
              <a:r>
                <a:rPr lang="en-US" sz="1400" dirty="0"/>
                <a:t> </a:t>
              </a:r>
            </a:p>
            <a:p>
              <a:r>
                <a:rPr lang="en-US" sz="1400" dirty="0"/>
                <a:t>Coefficients:</a:t>
              </a:r>
            </a:p>
            <a:p>
              <a:r>
                <a:rPr lang="en-US" sz="1400" dirty="0"/>
                <a:t>  p1 = -9.4913e-07</a:t>
              </a:r>
            </a:p>
            <a:p>
              <a:r>
                <a:rPr lang="en-US" sz="1400" dirty="0"/>
                <a:t>  p2 = 0.0017901</a:t>
              </a:r>
            </a:p>
            <a:p>
              <a:r>
                <a:rPr lang="en-US" sz="1400" dirty="0"/>
                <a:t>  p3 = -0.061731</a:t>
              </a:r>
            </a:p>
            <a:p>
              <a:r>
                <a:rPr lang="en-US" sz="1400" dirty="0"/>
                <a:t> </a:t>
              </a:r>
            </a:p>
            <a:p>
              <a:r>
                <a:rPr lang="en-US" sz="1400" dirty="0"/>
                <a:t>Norm of residuals = </a:t>
              </a:r>
            </a:p>
            <a:p>
              <a:r>
                <a:rPr lang="en-US" sz="1400" dirty="0"/>
                <a:t>     3.6151 </a:t>
              </a:r>
            </a:p>
          </p:txBody>
        </p:sp>
      </p:grpSp>
    </p:spTree>
    <p:extLst>
      <p:ext uri="{BB962C8B-B14F-4D97-AF65-F5344CB8AC3E}">
        <p14:creationId xmlns:p14="http://schemas.microsoft.com/office/powerpoint/2010/main" val="5946378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7" y="903471"/>
            <a:ext cx="4834621" cy="646331"/>
          </a:xfrm>
          <a:prstGeom prst="rect">
            <a:avLst/>
          </a:prstGeom>
          <a:noFill/>
        </p:spPr>
        <p:txBody>
          <a:bodyPr wrap="square" rtlCol="0">
            <a:spAutoFit/>
          </a:bodyPr>
          <a:lstStyle/>
          <a:p>
            <a:r>
              <a:rPr lang="en-US" b="1" dirty="0" smtClean="0">
                <a:latin typeface="Times New Roman"/>
                <a:cs typeface="Times New Roman"/>
              </a:rPr>
              <a:t>Not brushing out the outliers but rather </a:t>
            </a:r>
          </a:p>
          <a:p>
            <a:r>
              <a:rPr lang="en-US" b="1" dirty="0" smtClean="0">
                <a:latin typeface="Times New Roman"/>
                <a:cs typeface="Times New Roman"/>
              </a:rPr>
              <a:t>assign them to the fitting polynomials curve:</a:t>
            </a:r>
          </a:p>
        </p:txBody>
      </p:sp>
      <p:grpSp>
        <p:nvGrpSpPr>
          <p:cNvPr id="20" name="Group 19"/>
          <p:cNvGrpSpPr/>
          <p:nvPr/>
        </p:nvGrpSpPr>
        <p:grpSpPr>
          <a:xfrm>
            <a:off x="1061988" y="1480949"/>
            <a:ext cx="4017842" cy="2355376"/>
            <a:chOff x="1061988" y="1516223"/>
            <a:chExt cx="4017842" cy="2355376"/>
          </a:xfrm>
        </p:grpSpPr>
        <p:pic>
          <p:nvPicPr>
            <p:cNvPr id="10" name="Picture 9"/>
            <p:cNvPicPr>
              <a:picLocks noChangeAspect="1"/>
            </p:cNvPicPr>
            <p:nvPr/>
          </p:nvPicPr>
          <p:blipFill rotWithShape="1">
            <a:blip r:embed="rId3"/>
            <a:srcRect r="3183"/>
            <a:stretch/>
          </p:blipFill>
          <p:spPr>
            <a:xfrm>
              <a:off x="1061988" y="1516223"/>
              <a:ext cx="4017842" cy="2355376"/>
            </a:xfrm>
            <a:prstGeom prst="rect">
              <a:avLst/>
            </a:prstGeom>
          </p:spPr>
        </p:pic>
        <p:cxnSp>
          <p:nvCxnSpPr>
            <p:cNvPr id="4" name="Straight Arrow Connector 3"/>
            <p:cNvCxnSpPr/>
            <p:nvPr/>
          </p:nvCxnSpPr>
          <p:spPr>
            <a:xfrm flipH="1" flipV="1">
              <a:off x="3327117" y="2875095"/>
              <a:ext cx="394552" cy="394528"/>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grpSp>
      <p:cxnSp>
        <p:nvCxnSpPr>
          <p:cNvPr id="17" name="Straight Arrow Connector 16"/>
          <p:cNvCxnSpPr/>
          <p:nvPr/>
        </p:nvCxnSpPr>
        <p:spPr>
          <a:xfrm>
            <a:off x="2338399" y="1916399"/>
            <a:ext cx="367205" cy="382201"/>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2231772" y="3848081"/>
            <a:ext cx="1993089" cy="2864659"/>
            <a:chOff x="2231772" y="3871599"/>
            <a:chExt cx="1993089" cy="2864659"/>
          </a:xfrm>
        </p:grpSpPr>
        <p:sp>
          <p:nvSpPr>
            <p:cNvPr id="14" name="Rectangle 13"/>
            <p:cNvSpPr/>
            <p:nvPr/>
          </p:nvSpPr>
          <p:spPr>
            <a:xfrm>
              <a:off x="2231772" y="4489489"/>
              <a:ext cx="1993089" cy="2246769"/>
            </a:xfrm>
            <a:prstGeom prst="rect">
              <a:avLst/>
            </a:prstGeom>
            <a:ln w="6350" cmpd="sng">
              <a:solidFill>
                <a:schemeClr val="tx1"/>
              </a:solidFill>
            </a:ln>
          </p:spPr>
          <p:txBody>
            <a:bodyPr wrap="square">
              <a:spAutoFit/>
            </a:bodyPr>
            <a:lstStyle/>
            <a:p>
              <a:r>
                <a:rPr lang="en-US" sz="1400" b="1" dirty="0"/>
                <a:t>Quadratic:</a:t>
              </a:r>
            </a:p>
            <a:p>
              <a:r>
                <a:rPr lang="en-US" sz="1400" dirty="0"/>
                <a:t>y = p1*x^2 + p2*x + p3 </a:t>
              </a:r>
            </a:p>
            <a:p>
              <a:r>
                <a:rPr lang="en-US" sz="1400" dirty="0"/>
                <a:t> </a:t>
              </a:r>
            </a:p>
            <a:p>
              <a:r>
                <a:rPr lang="en-US" sz="1400" dirty="0"/>
                <a:t>Coefficients:</a:t>
              </a:r>
            </a:p>
            <a:p>
              <a:r>
                <a:rPr lang="en-US" sz="1400" dirty="0"/>
                <a:t>  p1 = -9.4913e-07</a:t>
              </a:r>
            </a:p>
            <a:p>
              <a:r>
                <a:rPr lang="en-US" sz="1400" dirty="0"/>
                <a:t>  p2 = 0.0017901</a:t>
              </a:r>
            </a:p>
            <a:p>
              <a:r>
                <a:rPr lang="en-US" sz="1400" dirty="0"/>
                <a:t>  p3 = -0.061731</a:t>
              </a:r>
            </a:p>
            <a:p>
              <a:r>
                <a:rPr lang="en-US" sz="1400" dirty="0"/>
                <a:t> </a:t>
              </a:r>
            </a:p>
            <a:p>
              <a:r>
                <a:rPr lang="en-US" sz="1400" dirty="0"/>
                <a:t>Norm of residuals = </a:t>
              </a:r>
            </a:p>
            <a:p>
              <a:r>
                <a:rPr lang="en-US" sz="1400" dirty="0"/>
                <a:t>     3.6151 </a:t>
              </a:r>
            </a:p>
          </p:txBody>
        </p:sp>
        <p:sp>
          <p:nvSpPr>
            <p:cNvPr id="24" name="Notched Right Arrow 23"/>
            <p:cNvSpPr/>
            <p:nvPr/>
          </p:nvSpPr>
          <p:spPr>
            <a:xfrm rot="5400000">
              <a:off x="2851322" y="3979674"/>
              <a:ext cx="583869" cy="367720"/>
            </a:xfrm>
            <a:prstGeom prst="notchedRightArrow">
              <a:avLst/>
            </a:prstGeom>
            <a:solidFill>
              <a:schemeClr val="accent6">
                <a:lumMod val="20000"/>
                <a:lumOff val="8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p:cNvPicPr>
            <a:picLocks noChangeAspect="1"/>
          </p:cNvPicPr>
          <p:nvPr/>
        </p:nvPicPr>
        <p:blipFill>
          <a:blip r:embed="rId4"/>
          <a:stretch>
            <a:fillRect/>
          </a:stretch>
        </p:blipFill>
        <p:spPr>
          <a:xfrm>
            <a:off x="5303255" y="1285780"/>
            <a:ext cx="3657012" cy="2634292"/>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4974000" y="4101114"/>
            <a:ext cx="3840561" cy="2756886"/>
          </a:xfrm>
          <a:prstGeom prst="rect">
            <a:avLst/>
          </a:prstGeom>
          <a:noFill/>
          <a:ln>
            <a:noFill/>
          </a:ln>
        </p:spPr>
      </p:pic>
      <p:sp>
        <p:nvSpPr>
          <p:cNvPr id="15" name="Notched Right Arrow 14"/>
          <p:cNvSpPr/>
          <p:nvPr/>
        </p:nvSpPr>
        <p:spPr>
          <a:xfrm>
            <a:off x="4528176" y="5558741"/>
            <a:ext cx="661671" cy="424178"/>
          </a:xfrm>
          <a:prstGeom prst="notchedRightArrow">
            <a:avLst/>
          </a:prstGeom>
          <a:solidFill>
            <a:schemeClr val="accent6">
              <a:lumMod val="20000"/>
              <a:lumOff val="8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Notched Right Arrow 15"/>
          <p:cNvSpPr/>
          <p:nvPr/>
        </p:nvSpPr>
        <p:spPr>
          <a:xfrm rot="16200000">
            <a:off x="6653422" y="3987362"/>
            <a:ext cx="661672" cy="424180"/>
          </a:xfrm>
          <a:prstGeom prst="notchedRightArrow">
            <a:avLst/>
          </a:prstGeom>
          <a:solidFill>
            <a:schemeClr val="accent6">
              <a:lumMod val="20000"/>
              <a:lumOff val="8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617665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12" name="TextBox 11"/>
          <p:cNvSpPr txBox="1"/>
          <p:nvPr/>
        </p:nvSpPr>
        <p:spPr>
          <a:xfrm>
            <a:off x="1141368" y="903471"/>
            <a:ext cx="3309648" cy="369332"/>
          </a:xfrm>
          <a:prstGeom prst="rect">
            <a:avLst/>
          </a:prstGeom>
          <a:noFill/>
        </p:spPr>
        <p:txBody>
          <a:bodyPr wrap="square" rtlCol="0">
            <a:spAutoFit/>
          </a:bodyPr>
          <a:lstStyle/>
          <a:p>
            <a:r>
              <a:rPr lang="en-US" b="1" dirty="0" smtClean="0">
                <a:latin typeface="Times New Roman"/>
                <a:cs typeface="Times New Roman"/>
              </a:rPr>
              <a:t>Variables</a:t>
            </a:r>
            <a:r>
              <a:rPr lang="en-US" b="1" dirty="0">
                <a:latin typeface="Times New Roman"/>
                <a:cs typeface="Times New Roman"/>
              </a:rPr>
              <a:t> </a:t>
            </a:r>
            <a:r>
              <a:rPr lang="en-US" b="1" dirty="0" smtClean="0">
                <a:latin typeface="Times New Roman"/>
                <a:cs typeface="Times New Roman"/>
              </a:rPr>
              <a:t>importance:</a:t>
            </a:r>
          </a:p>
        </p:txBody>
      </p:sp>
      <p:grpSp>
        <p:nvGrpSpPr>
          <p:cNvPr id="2" name="Group 1"/>
          <p:cNvGrpSpPr/>
          <p:nvPr/>
        </p:nvGrpSpPr>
        <p:grpSpPr>
          <a:xfrm>
            <a:off x="1079722" y="1947980"/>
            <a:ext cx="8051948" cy="3958676"/>
            <a:chOff x="1079722" y="1389884"/>
            <a:chExt cx="8051948" cy="3937310"/>
          </a:xfrm>
        </p:grpSpPr>
        <p:pic>
          <p:nvPicPr>
            <p:cNvPr id="5" name="Picture 4" descr="img0.png"/>
            <p:cNvPicPr/>
            <p:nvPr/>
          </p:nvPicPr>
          <p:blipFill>
            <a:blip r:embed="rId3">
              <a:extLst>
                <a:ext uri="{28A0092B-C50C-407E-A947-70E740481C1C}">
                  <a14:useLocalDpi xmlns:a14="http://schemas.microsoft.com/office/drawing/2010/main" val="0"/>
                </a:ext>
              </a:extLst>
            </a:blip>
            <a:srcRect/>
            <a:stretch>
              <a:fillRect/>
            </a:stretch>
          </p:blipFill>
          <p:spPr bwMode="auto">
            <a:xfrm>
              <a:off x="1079722" y="1389884"/>
              <a:ext cx="4022770" cy="3406093"/>
            </a:xfrm>
            <a:prstGeom prst="rect">
              <a:avLst/>
            </a:prstGeom>
            <a:noFill/>
            <a:ln>
              <a:noFill/>
            </a:ln>
          </p:spPr>
        </p:pic>
        <p:pic>
          <p:nvPicPr>
            <p:cNvPr id="7" name="Picture 6" descr="img0.png"/>
            <p:cNvPicPr/>
            <p:nvPr/>
          </p:nvPicPr>
          <p:blipFill>
            <a:blip r:embed="rId4">
              <a:extLst>
                <a:ext uri="{28A0092B-C50C-407E-A947-70E740481C1C}">
                  <a14:useLocalDpi xmlns:a14="http://schemas.microsoft.com/office/drawing/2010/main" val="0"/>
                </a:ext>
              </a:extLst>
            </a:blip>
            <a:srcRect/>
            <a:stretch>
              <a:fillRect/>
            </a:stretch>
          </p:blipFill>
          <p:spPr bwMode="auto">
            <a:xfrm>
              <a:off x="5246843" y="1389884"/>
              <a:ext cx="3884827" cy="3406093"/>
            </a:xfrm>
            <a:prstGeom prst="rect">
              <a:avLst/>
            </a:prstGeom>
            <a:noFill/>
            <a:ln>
              <a:noFill/>
            </a:ln>
          </p:spPr>
        </p:pic>
        <p:sp>
          <p:nvSpPr>
            <p:cNvPr id="10" name="TextBox 9"/>
            <p:cNvSpPr txBox="1"/>
            <p:nvPr/>
          </p:nvSpPr>
          <p:spPr>
            <a:xfrm>
              <a:off x="1380078" y="4865529"/>
              <a:ext cx="3309648" cy="461665"/>
            </a:xfrm>
            <a:prstGeom prst="rect">
              <a:avLst/>
            </a:prstGeom>
            <a:noFill/>
          </p:spPr>
          <p:txBody>
            <a:bodyPr wrap="square" rtlCol="0">
              <a:spAutoFit/>
            </a:bodyPr>
            <a:lstStyle/>
            <a:p>
              <a:pPr algn="ctr"/>
              <a:r>
                <a:rPr lang="en-US" sz="1200" dirty="0" smtClean="0">
                  <a:latin typeface="Times New Roman"/>
                  <a:cs typeface="Times New Roman"/>
                </a:rPr>
                <a:t>Variables</a:t>
              </a:r>
              <a:r>
                <a:rPr lang="en-US" sz="1200" dirty="0">
                  <a:latin typeface="Times New Roman"/>
                  <a:cs typeface="Times New Roman"/>
                </a:rPr>
                <a:t> </a:t>
              </a:r>
              <a:r>
                <a:rPr lang="en-US" sz="1200" dirty="0" smtClean="0">
                  <a:latin typeface="Times New Roman"/>
                  <a:cs typeface="Times New Roman"/>
                </a:rPr>
                <a:t>importance: (For model with night hors i.e. zero solar power)</a:t>
              </a:r>
            </a:p>
          </p:txBody>
        </p:sp>
        <p:sp>
          <p:nvSpPr>
            <p:cNvPr id="11" name="TextBox 10"/>
            <p:cNvSpPr txBox="1"/>
            <p:nvPr/>
          </p:nvSpPr>
          <p:spPr>
            <a:xfrm>
              <a:off x="5538442" y="4865529"/>
              <a:ext cx="3309648" cy="461665"/>
            </a:xfrm>
            <a:prstGeom prst="rect">
              <a:avLst/>
            </a:prstGeom>
            <a:noFill/>
          </p:spPr>
          <p:txBody>
            <a:bodyPr wrap="square" rtlCol="0">
              <a:spAutoFit/>
            </a:bodyPr>
            <a:lstStyle/>
            <a:p>
              <a:pPr algn="ctr"/>
              <a:r>
                <a:rPr lang="en-US" sz="1200" dirty="0" smtClean="0">
                  <a:latin typeface="Times New Roman"/>
                  <a:cs typeface="Times New Roman"/>
                </a:rPr>
                <a:t>Variables</a:t>
              </a:r>
              <a:r>
                <a:rPr lang="en-US" sz="1200" dirty="0">
                  <a:latin typeface="Times New Roman"/>
                  <a:cs typeface="Times New Roman"/>
                </a:rPr>
                <a:t> </a:t>
              </a:r>
              <a:r>
                <a:rPr lang="en-US" sz="1200" dirty="0" smtClean="0">
                  <a:latin typeface="Times New Roman"/>
                  <a:cs typeface="Times New Roman"/>
                </a:rPr>
                <a:t>importance: (For model not including night hors i.e. zero solar power)</a:t>
              </a:r>
            </a:p>
          </p:txBody>
        </p:sp>
      </p:grpSp>
      <p:sp>
        <p:nvSpPr>
          <p:cNvPr id="4" name="TextBox 3"/>
          <p:cNvSpPr txBox="1"/>
          <p:nvPr/>
        </p:nvSpPr>
        <p:spPr>
          <a:xfrm>
            <a:off x="1198859" y="1528795"/>
            <a:ext cx="4102505" cy="369332"/>
          </a:xfrm>
          <a:prstGeom prst="rect">
            <a:avLst/>
          </a:prstGeom>
          <a:noFill/>
        </p:spPr>
        <p:txBody>
          <a:bodyPr wrap="none" rtlCol="0">
            <a:spAutoFit/>
          </a:bodyPr>
          <a:lstStyle/>
          <a:p>
            <a:r>
              <a:rPr lang="en-US" dirty="0" smtClean="0">
                <a:latin typeface="Times New Roman"/>
                <a:cs typeface="Times New Roman"/>
              </a:rPr>
              <a:t>Sensitivity Analysis by using Data Mining</a:t>
            </a:r>
            <a:endParaRPr lang="en-US" dirty="0">
              <a:latin typeface="Times New Roman"/>
              <a:cs typeface="Times New Roman"/>
            </a:endParaRPr>
          </a:p>
        </p:txBody>
      </p:sp>
      <p:sp>
        <p:nvSpPr>
          <p:cNvPr id="3" name="TextBox 2"/>
          <p:cNvSpPr txBox="1"/>
          <p:nvPr/>
        </p:nvSpPr>
        <p:spPr>
          <a:xfrm>
            <a:off x="1079722" y="2436233"/>
            <a:ext cx="639111" cy="92333"/>
          </a:xfrm>
          <a:custGeom>
            <a:avLst/>
            <a:gdLst>
              <a:gd name="connsiteX0" fmla="*/ 0 w 789835"/>
              <a:gd name="connsiteY0" fmla="*/ 0 h 184666"/>
              <a:gd name="connsiteX1" fmla="*/ 789835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89835"/>
              <a:gd name="connsiteY0" fmla="*/ 0 h 184666"/>
              <a:gd name="connsiteX1" fmla="*/ 699370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41123"/>
              <a:gd name="connsiteY0" fmla="*/ 0 h 184666"/>
              <a:gd name="connsiteX1" fmla="*/ 699370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16767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37644 w 741123"/>
              <a:gd name="connsiteY1" fmla="*/ 3479 h 184666"/>
              <a:gd name="connsiteX2" fmla="*/ 741123 w 741123"/>
              <a:gd name="connsiteY2" fmla="*/ 184666 h 184666"/>
              <a:gd name="connsiteX3" fmla="*/ 0 w 741123"/>
              <a:gd name="connsiteY3" fmla="*/ 184666 h 184666"/>
              <a:gd name="connsiteX4" fmla="*/ 0 w 741123"/>
              <a:gd name="connsiteY4" fmla="*/ 0 h 184666"/>
              <a:gd name="connsiteX0" fmla="*/ 0 w 775944"/>
              <a:gd name="connsiteY0" fmla="*/ 0 h 184666"/>
              <a:gd name="connsiteX1" fmla="*/ 775918 w 775944"/>
              <a:gd name="connsiteY1" fmla="*/ 3479 h 184666"/>
              <a:gd name="connsiteX2" fmla="*/ 741123 w 775944"/>
              <a:gd name="connsiteY2" fmla="*/ 184666 h 184666"/>
              <a:gd name="connsiteX3" fmla="*/ 0 w 775944"/>
              <a:gd name="connsiteY3" fmla="*/ 184666 h 184666"/>
              <a:gd name="connsiteX4" fmla="*/ 0 w 775944"/>
              <a:gd name="connsiteY4" fmla="*/ 0 h 184666"/>
              <a:gd name="connsiteX0" fmla="*/ 0 w 748182"/>
              <a:gd name="connsiteY0" fmla="*/ 0 h 184666"/>
              <a:gd name="connsiteX1" fmla="*/ 748082 w 748182"/>
              <a:gd name="connsiteY1" fmla="*/ 3479 h 184666"/>
              <a:gd name="connsiteX2" fmla="*/ 741123 w 748182"/>
              <a:gd name="connsiteY2" fmla="*/ 184666 h 184666"/>
              <a:gd name="connsiteX3" fmla="*/ 0 w 748182"/>
              <a:gd name="connsiteY3" fmla="*/ 184666 h 184666"/>
              <a:gd name="connsiteX4" fmla="*/ 0 w 748182"/>
              <a:gd name="connsiteY4" fmla="*/ 0 h 184666"/>
              <a:gd name="connsiteX0" fmla="*/ 0 w 741123"/>
              <a:gd name="connsiteY0" fmla="*/ 0 h 184666"/>
              <a:gd name="connsiteX1" fmla="*/ 713288 w 741123"/>
              <a:gd name="connsiteY1" fmla="*/ 10438 h 184666"/>
              <a:gd name="connsiteX2" fmla="*/ 741123 w 741123"/>
              <a:gd name="connsiteY2" fmla="*/ 184666 h 184666"/>
              <a:gd name="connsiteX3" fmla="*/ 0 w 741123"/>
              <a:gd name="connsiteY3" fmla="*/ 184666 h 184666"/>
              <a:gd name="connsiteX4" fmla="*/ 0 w 741123"/>
              <a:gd name="connsiteY4" fmla="*/ 0 h 184666"/>
              <a:gd name="connsiteX0" fmla="*/ 0 w 713362"/>
              <a:gd name="connsiteY0" fmla="*/ 0 h 184666"/>
              <a:gd name="connsiteX1" fmla="*/ 713288 w 713362"/>
              <a:gd name="connsiteY1" fmla="*/ 10438 h 184666"/>
              <a:gd name="connsiteX2" fmla="*/ 702849 w 713362"/>
              <a:gd name="connsiteY2" fmla="*/ 184666 h 184666"/>
              <a:gd name="connsiteX3" fmla="*/ 0 w 713362"/>
              <a:gd name="connsiteY3" fmla="*/ 184666 h 184666"/>
              <a:gd name="connsiteX4" fmla="*/ 0 w 713362"/>
              <a:gd name="connsiteY4" fmla="*/ 0 h 184666"/>
              <a:gd name="connsiteX0" fmla="*/ 0 w 702849"/>
              <a:gd name="connsiteY0" fmla="*/ 0 h 184666"/>
              <a:gd name="connsiteX1" fmla="*/ 699370 w 702849"/>
              <a:gd name="connsiteY1" fmla="*/ 10438 h 184666"/>
              <a:gd name="connsiteX2" fmla="*/ 702849 w 702849"/>
              <a:gd name="connsiteY2" fmla="*/ 184666 h 184666"/>
              <a:gd name="connsiteX3" fmla="*/ 0 w 702849"/>
              <a:gd name="connsiteY3" fmla="*/ 184666 h 184666"/>
              <a:gd name="connsiteX4" fmla="*/ 0 w 702849"/>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849" h="184666">
                <a:moveTo>
                  <a:pt x="0" y="0"/>
                </a:moveTo>
                <a:lnTo>
                  <a:pt x="699370" y="10438"/>
                </a:lnTo>
                <a:cubicBezTo>
                  <a:pt x="700530" y="70834"/>
                  <a:pt x="701689" y="124270"/>
                  <a:pt x="702849" y="184666"/>
                </a:cubicBezTo>
                <a:lnTo>
                  <a:pt x="0" y="184666"/>
                </a:lnTo>
                <a:lnTo>
                  <a:pt x="0" y="0"/>
                </a:lnTo>
                <a:close/>
              </a:path>
            </a:pathLst>
          </a:custGeom>
          <a:solidFill>
            <a:schemeClr val="bg1"/>
          </a:solidFill>
        </p:spPr>
        <p:txBody>
          <a:bodyPr wrap="square" lIns="0" tIns="0" rIns="0" bIns="0" rtlCol="0">
            <a:spAutoFit/>
          </a:bodyPr>
          <a:lstStyle/>
          <a:p>
            <a:pPr algn="r"/>
            <a:r>
              <a:rPr lang="en-US" sz="600" dirty="0" smtClean="0">
                <a:solidFill>
                  <a:schemeClr val="tx1">
                    <a:lumMod val="65000"/>
                    <a:lumOff val="35000"/>
                  </a:schemeClr>
                </a:solidFill>
                <a:latin typeface="Arial"/>
                <a:cs typeface="Arial"/>
              </a:rPr>
              <a:t>2</a:t>
            </a:r>
            <a:r>
              <a:rPr lang="en-US" sz="600" baseline="30000" dirty="0" smtClean="0">
                <a:solidFill>
                  <a:schemeClr val="tx1">
                    <a:lumMod val="65000"/>
                    <a:lumOff val="35000"/>
                  </a:schemeClr>
                </a:solidFill>
                <a:latin typeface="Arial"/>
                <a:cs typeface="Arial"/>
              </a:rPr>
              <a:t>nd</a:t>
            </a:r>
            <a:r>
              <a:rPr lang="en-US" sz="600" dirty="0" smtClean="0">
                <a:solidFill>
                  <a:schemeClr val="tx1">
                    <a:lumMod val="65000"/>
                    <a:lumOff val="35000"/>
                  </a:schemeClr>
                </a:solidFill>
                <a:latin typeface="Arial"/>
                <a:cs typeface="Arial"/>
              </a:rPr>
              <a:t> Poly. VAR169</a:t>
            </a:r>
            <a:endParaRPr lang="en-US" sz="600" dirty="0">
              <a:solidFill>
                <a:schemeClr val="tx1">
                  <a:lumMod val="65000"/>
                  <a:lumOff val="35000"/>
                </a:schemeClr>
              </a:solidFill>
              <a:latin typeface="Arial"/>
              <a:cs typeface="Arial"/>
            </a:endParaRPr>
          </a:p>
        </p:txBody>
      </p:sp>
      <p:sp>
        <p:nvSpPr>
          <p:cNvPr id="13" name="TextBox 12"/>
          <p:cNvSpPr txBox="1"/>
          <p:nvPr/>
        </p:nvSpPr>
        <p:spPr>
          <a:xfrm>
            <a:off x="1113426" y="2748685"/>
            <a:ext cx="603756" cy="92333"/>
          </a:xfrm>
          <a:custGeom>
            <a:avLst/>
            <a:gdLst>
              <a:gd name="connsiteX0" fmla="*/ 0 w 789835"/>
              <a:gd name="connsiteY0" fmla="*/ 0 h 184666"/>
              <a:gd name="connsiteX1" fmla="*/ 789835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89835"/>
              <a:gd name="connsiteY0" fmla="*/ 0 h 184666"/>
              <a:gd name="connsiteX1" fmla="*/ 699370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41123"/>
              <a:gd name="connsiteY0" fmla="*/ 0 h 184666"/>
              <a:gd name="connsiteX1" fmla="*/ 699370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16767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37644 w 741123"/>
              <a:gd name="connsiteY1" fmla="*/ 3479 h 184666"/>
              <a:gd name="connsiteX2" fmla="*/ 741123 w 741123"/>
              <a:gd name="connsiteY2" fmla="*/ 184666 h 184666"/>
              <a:gd name="connsiteX3" fmla="*/ 0 w 741123"/>
              <a:gd name="connsiteY3" fmla="*/ 184666 h 184666"/>
              <a:gd name="connsiteX4" fmla="*/ 0 w 741123"/>
              <a:gd name="connsiteY4" fmla="*/ 0 h 184666"/>
              <a:gd name="connsiteX0" fmla="*/ 0 w 775944"/>
              <a:gd name="connsiteY0" fmla="*/ 0 h 184666"/>
              <a:gd name="connsiteX1" fmla="*/ 775918 w 775944"/>
              <a:gd name="connsiteY1" fmla="*/ 3479 h 184666"/>
              <a:gd name="connsiteX2" fmla="*/ 741123 w 775944"/>
              <a:gd name="connsiteY2" fmla="*/ 184666 h 184666"/>
              <a:gd name="connsiteX3" fmla="*/ 0 w 775944"/>
              <a:gd name="connsiteY3" fmla="*/ 184666 h 184666"/>
              <a:gd name="connsiteX4" fmla="*/ 0 w 775944"/>
              <a:gd name="connsiteY4" fmla="*/ 0 h 184666"/>
              <a:gd name="connsiteX0" fmla="*/ 0 w 748182"/>
              <a:gd name="connsiteY0" fmla="*/ 0 h 184666"/>
              <a:gd name="connsiteX1" fmla="*/ 748082 w 748182"/>
              <a:gd name="connsiteY1" fmla="*/ 3479 h 184666"/>
              <a:gd name="connsiteX2" fmla="*/ 741123 w 748182"/>
              <a:gd name="connsiteY2" fmla="*/ 184666 h 184666"/>
              <a:gd name="connsiteX3" fmla="*/ 0 w 748182"/>
              <a:gd name="connsiteY3" fmla="*/ 184666 h 184666"/>
              <a:gd name="connsiteX4" fmla="*/ 0 w 748182"/>
              <a:gd name="connsiteY4" fmla="*/ 0 h 184666"/>
              <a:gd name="connsiteX0" fmla="*/ 0 w 741123"/>
              <a:gd name="connsiteY0" fmla="*/ 0 h 184666"/>
              <a:gd name="connsiteX1" fmla="*/ 713288 w 741123"/>
              <a:gd name="connsiteY1" fmla="*/ 10438 h 184666"/>
              <a:gd name="connsiteX2" fmla="*/ 741123 w 741123"/>
              <a:gd name="connsiteY2" fmla="*/ 184666 h 184666"/>
              <a:gd name="connsiteX3" fmla="*/ 0 w 741123"/>
              <a:gd name="connsiteY3" fmla="*/ 184666 h 184666"/>
              <a:gd name="connsiteX4" fmla="*/ 0 w 741123"/>
              <a:gd name="connsiteY4" fmla="*/ 0 h 184666"/>
              <a:gd name="connsiteX0" fmla="*/ 0 w 713362"/>
              <a:gd name="connsiteY0" fmla="*/ 0 h 184666"/>
              <a:gd name="connsiteX1" fmla="*/ 713288 w 713362"/>
              <a:gd name="connsiteY1" fmla="*/ 10438 h 184666"/>
              <a:gd name="connsiteX2" fmla="*/ 702849 w 713362"/>
              <a:gd name="connsiteY2" fmla="*/ 184666 h 184666"/>
              <a:gd name="connsiteX3" fmla="*/ 0 w 713362"/>
              <a:gd name="connsiteY3" fmla="*/ 184666 h 184666"/>
              <a:gd name="connsiteX4" fmla="*/ 0 w 713362"/>
              <a:gd name="connsiteY4" fmla="*/ 0 h 184666"/>
              <a:gd name="connsiteX0" fmla="*/ 0 w 702849"/>
              <a:gd name="connsiteY0" fmla="*/ 0 h 184666"/>
              <a:gd name="connsiteX1" fmla="*/ 699370 w 702849"/>
              <a:gd name="connsiteY1" fmla="*/ 10438 h 184666"/>
              <a:gd name="connsiteX2" fmla="*/ 702849 w 702849"/>
              <a:gd name="connsiteY2" fmla="*/ 184666 h 184666"/>
              <a:gd name="connsiteX3" fmla="*/ 0 w 702849"/>
              <a:gd name="connsiteY3" fmla="*/ 184666 h 184666"/>
              <a:gd name="connsiteX4" fmla="*/ 0 w 702849"/>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849" h="184666">
                <a:moveTo>
                  <a:pt x="0" y="0"/>
                </a:moveTo>
                <a:lnTo>
                  <a:pt x="699370" y="10438"/>
                </a:lnTo>
                <a:cubicBezTo>
                  <a:pt x="700530" y="70834"/>
                  <a:pt x="701689" y="124270"/>
                  <a:pt x="702849" y="184666"/>
                </a:cubicBezTo>
                <a:lnTo>
                  <a:pt x="0" y="184666"/>
                </a:lnTo>
                <a:lnTo>
                  <a:pt x="0" y="0"/>
                </a:lnTo>
                <a:close/>
              </a:path>
            </a:pathLst>
          </a:custGeom>
          <a:solidFill>
            <a:schemeClr val="bg1"/>
          </a:solidFill>
        </p:spPr>
        <p:txBody>
          <a:bodyPr wrap="square" lIns="0" tIns="0" rIns="0" bIns="0" rtlCol="0">
            <a:spAutoFit/>
          </a:bodyPr>
          <a:lstStyle/>
          <a:p>
            <a:pPr algn="r"/>
            <a:r>
              <a:rPr lang="en-US" sz="600" dirty="0" smtClean="0">
                <a:solidFill>
                  <a:schemeClr val="tx1">
                    <a:lumMod val="65000"/>
                    <a:lumOff val="35000"/>
                  </a:schemeClr>
                </a:solidFill>
                <a:latin typeface="Arial"/>
                <a:cs typeface="Arial"/>
              </a:rPr>
              <a:t>3</a:t>
            </a:r>
            <a:r>
              <a:rPr lang="en-US" sz="600" baseline="30000" dirty="0" smtClean="0">
                <a:solidFill>
                  <a:schemeClr val="tx1">
                    <a:lumMod val="65000"/>
                    <a:lumOff val="35000"/>
                  </a:schemeClr>
                </a:solidFill>
                <a:latin typeface="Arial"/>
                <a:cs typeface="Arial"/>
              </a:rPr>
              <a:t>rd</a:t>
            </a:r>
            <a:r>
              <a:rPr lang="en-US" sz="600" dirty="0" smtClean="0">
                <a:solidFill>
                  <a:schemeClr val="tx1">
                    <a:lumMod val="65000"/>
                    <a:lumOff val="35000"/>
                  </a:schemeClr>
                </a:solidFill>
                <a:latin typeface="Arial"/>
                <a:cs typeface="Arial"/>
              </a:rPr>
              <a:t>  Poly. VAR169</a:t>
            </a:r>
            <a:endParaRPr lang="en-US" sz="600" dirty="0">
              <a:solidFill>
                <a:schemeClr val="tx1">
                  <a:lumMod val="65000"/>
                  <a:lumOff val="35000"/>
                </a:schemeClr>
              </a:solidFill>
              <a:latin typeface="Arial"/>
              <a:cs typeface="Arial"/>
            </a:endParaRPr>
          </a:p>
        </p:txBody>
      </p:sp>
      <p:sp>
        <p:nvSpPr>
          <p:cNvPr id="14" name="TextBox 13"/>
          <p:cNvSpPr txBox="1"/>
          <p:nvPr/>
        </p:nvSpPr>
        <p:spPr>
          <a:xfrm>
            <a:off x="1130931" y="4146727"/>
            <a:ext cx="603756" cy="92333"/>
          </a:xfrm>
          <a:custGeom>
            <a:avLst/>
            <a:gdLst>
              <a:gd name="connsiteX0" fmla="*/ 0 w 789835"/>
              <a:gd name="connsiteY0" fmla="*/ 0 h 184666"/>
              <a:gd name="connsiteX1" fmla="*/ 789835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89835"/>
              <a:gd name="connsiteY0" fmla="*/ 0 h 184666"/>
              <a:gd name="connsiteX1" fmla="*/ 699370 w 789835"/>
              <a:gd name="connsiteY1" fmla="*/ 0 h 184666"/>
              <a:gd name="connsiteX2" fmla="*/ 789835 w 789835"/>
              <a:gd name="connsiteY2" fmla="*/ 184666 h 184666"/>
              <a:gd name="connsiteX3" fmla="*/ 0 w 789835"/>
              <a:gd name="connsiteY3" fmla="*/ 184666 h 184666"/>
              <a:gd name="connsiteX4" fmla="*/ 0 w 789835"/>
              <a:gd name="connsiteY4" fmla="*/ 0 h 184666"/>
              <a:gd name="connsiteX0" fmla="*/ 0 w 741123"/>
              <a:gd name="connsiteY0" fmla="*/ 0 h 184666"/>
              <a:gd name="connsiteX1" fmla="*/ 699370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16767 w 741123"/>
              <a:gd name="connsiteY1" fmla="*/ 0 h 184666"/>
              <a:gd name="connsiteX2" fmla="*/ 741123 w 741123"/>
              <a:gd name="connsiteY2" fmla="*/ 184666 h 184666"/>
              <a:gd name="connsiteX3" fmla="*/ 0 w 741123"/>
              <a:gd name="connsiteY3" fmla="*/ 184666 h 184666"/>
              <a:gd name="connsiteX4" fmla="*/ 0 w 741123"/>
              <a:gd name="connsiteY4" fmla="*/ 0 h 184666"/>
              <a:gd name="connsiteX0" fmla="*/ 0 w 741123"/>
              <a:gd name="connsiteY0" fmla="*/ 0 h 184666"/>
              <a:gd name="connsiteX1" fmla="*/ 737644 w 741123"/>
              <a:gd name="connsiteY1" fmla="*/ 3479 h 184666"/>
              <a:gd name="connsiteX2" fmla="*/ 741123 w 741123"/>
              <a:gd name="connsiteY2" fmla="*/ 184666 h 184666"/>
              <a:gd name="connsiteX3" fmla="*/ 0 w 741123"/>
              <a:gd name="connsiteY3" fmla="*/ 184666 h 184666"/>
              <a:gd name="connsiteX4" fmla="*/ 0 w 741123"/>
              <a:gd name="connsiteY4" fmla="*/ 0 h 184666"/>
              <a:gd name="connsiteX0" fmla="*/ 0 w 775944"/>
              <a:gd name="connsiteY0" fmla="*/ 0 h 184666"/>
              <a:gd name="connsiteX1" fmla="*/ 775918 w 775944"/>
              <a:gd name="connsiteY1" fmla="*/ 3479 h 184666"/>
              <a:gd name="connsiteX2" fmla="*/ 741123 w 775944"/>
              <a:gd name="connsiteY2" fmla="*/ 184666 h 184666"/>
              <a:gd name="connsiteX3" fmla="*/ 0 w 775944"/>
              <a:gd name="connsiteY3" fmla="*/ 184666 h 184666"/>
              <a:gd name="connsiteX4" fmla="*/ 0 w 775944"/>
              <a:gd name="connsiteY4" fmla="*/ 0 h 184666"/>
              <a:gd name="connsiteX0" fmla="*/ 0 w 748182"/>
              <a:gd name="connsiteY0" fmla="*/ 0 h 184666"/>
              <a:gd name="connsiteX1" fmla="*/ 748082 w 748182"/>
              <a:gd name="connsiteY1" fmla="*/ 3479 h 184666"/>
              <a:gd name="connsiteX2" fmla="*/ 741123 w 748182"/>
              <a:gd name="connsiteY2" fmla="*/ 184666 h 184666"/>
              <a:gd name="connsiteX3" fmla="*/ 0 w 748182"/>
              <a:gd name="connsiteY3" fmla="*/ 184666 h 184666"/>
              <a:gd name="connsiteX4" fmla="*/ 0 w 748182"/>
              <a:gd name="connsiteY4" fmla="*/ 0 h 184666"/>
              <a:gd name="connsiteX0" fmla="*/ 0 w 741123"/>
              <a:gd name="connsiteY0" fmla="*/ 0 h 184666"/>
              <a:gd name="connsiteX1" fmla="*/ 713288 w 741123"/>
              <a:gd name="connsiteY1" fmla="*/ 10438 h 184666"/>
              <a:gd name="connsiteX2" fmla="*/ 741123 w 741123"/>
              <a:gd name="connsiteY2" fmla="*/ 184666 h 184666"/>
              <a:gd name="connsiteX3" fmla="*/ 0 w 741123"/>
              <a:gd name="connsiteY3" fmla="*/ 184666 h 184666"/>
              <a:gd name="connsiteX4" fmla="*/ 0 w 741123"/>
              <a:gd name="connsiteY4" fmla="*/ 0 h 184666"/>
              <a:gd name="connsiteX0" fmla="*/ 0 w 713362"/>
              <a:gd name="connsiteY0" fmla="*/ 0 h 184666"/>
              <a:gd name="connsiteX1" fmla="*/ 713288 w 713362"/>
              <a:gd name="connsiteY1" fmla="*/ 10438 h 184666"/>
              <a:gd name="connsiteX2" fmla="*/ 702849 w 713362"/>
              <a:gd name="connsiteY2" fmla="*/ 184666 h 184666"/>
              <a:gd name="connsiteX3" fmla="*/ 0 w 713362"/>
              <a:gd name="connsiteY3" fmla="*/ 184666 h 184666"/>
              <a:gd name="connsiteX4" fmla="*/ 0 w 713362"/>
              <a:gd name="connsiteY4" fmla="*/ 0 h 184666"/>
              <a:gd name="connsiteX0" fmla="*/ 0 w 702849"/>
              <a:gd name="connsiteY0" fmla="*/ 0 h 184666"/>
              <a:gd name="connsiteX1" fmla="*/ 699370 w 702849"/>
              <a:gd name="connsiteY1" fmla="*/ 10438 h 184666"/>
              <a:gd name="connsiteX2" fmla="*/ 702849 w 702849"/>
              <a:gd name="connsiteY2" fmla="*/ 184666 h 184666"/>
              <a:gd name="connsiteX3" fmla="*/ 0 w 702849"/>
              <a:gd name="connsiteY3" fmla="*/ 184666 h 184666"/>
              <a:gd name="connsiteX4" fmla="*/ 0 w 702849"/>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849" h="184666">
                <a:moveTo>
                  <a:pt x="0" y="0"/>
                </a:moveTo>
                <a:lnTo>
                  <a:pt x="699370" y="10438"/>
                </a:lnTo>
                <a:cubicBezTo>
                  <a:pt x="700530" y="70834"/>
                  <a:pt x="701689" y="124270"/>
                  <a:pt x="702849" y="184666"/>
                </a:cubicBezTo>
                <a:lnTo>
                  <a:pt x="0" y="184666"/>
                </a:lnTo>
                <a:lnTo>
                  <a:pt x="0" y="0"/>
                </a:lnTo>
                <a:close/>
              </a:path>
            </a:pathLst>
          </a:custGeom>
          <a:solidFill>
            <a:schemeClr val="bg1"/>
          </a:solidFill>
        </p:spPr>
        <p:txBody>
          <a:bodyPr wrap="square" lIns="0" tIns="0" rIns="0" bIns="0" rtlCol="0">
            <a:spAutoFit/>
          </a:bodyPr>
          <a:lstStyle/>
          <a:p>
            <a:pPr algn="r"/>
            <a:r>
              <a:rPr lang="en-US" sz="600" dirty="0" smtClean="0">
                <a:solidFill>
                  <a:schemeClr val="tx1">
                    <a:lumMod val="65000"/>
                    <a:lumOff val="35000"/>
                  </a:schemeClr>
                </a:solidFill>
                <a:latin typeface="Arial"/>
                <a:cs typeface="Arial"/>
              </a:rPr>
              <a:t>2</a:t>
            </a:r>
            <a:r>
              <a:rPr lang="en-US" sz="600" baseline="30000" dirty="0" smtClean="0">
                <a:solidFill>
                  <a:schemeClr val="tx1">
                    <a:lumMod val="65000"/>
                    <a:lumOff val="35000"/>
                  </a:schemeClr>
                </a:solidFill>
                <a:latin typeface="Arial"/>
                <a:cs typeface="Arial"/>
              </a:rPr>
              <a:t>nd</a:t>
            </a:r>
            <a:r>
              <a:rPr lang="en-US" sz="600" dirty="0" smtClean="0">
                <a:solidFill>
                  <a:schemeClr val="tx1">
                    <a:lumMod val="65000"/>
                    <a:lumOff val="35000"/>
                  </a:schemeClr>
                </a:solidFill>
                <a:latin typeface="Arial"/>
                <a:cs typeface="Arial"/>
              </a:rPr>
              <a:t> Poly. VAR175</a:t>
            </a:r>
            <a:endParaRPr lang="en-US" sz="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5349921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5" name="Rectangle 4"/>
          <p:cNvSpPr/>
          <p:nvPr/>
        </p:nvSpPr>
        <p:spPr>
          <a:xfrm>
            <a:off x="1020134" y="5930817"/>
            <a:ext cx="4018924" cy="307777"/>
          </a:xfrm>
          <a:prstGeom prst="rect">
            <a:avLst/>
          </a:prstGeom>
          <a:solidFill>
            <a:srgbClr val="CCFFCC"/>
          </a:solidFill>
        </p:spPr>
        <p:txBody>
          <a:bodyPr wrap="none">
            <a:spAutoFit/>
          </a:bodyPr>
          <a:lstStyle/>
          <a:p>
            <a:r>
              <a:rPr lang="en-US" sz="1400" dirty="0">
                <a:latin typeface="Times New Roman"/>
                <a:cs typeface="Times New Roman"/>
              </a:rPr>
              <a:t>157.128 Relative humidity at 1000 mbar (r) -unit (%</a:t>
            </a:r>
            <a:r>
              <a:rPr lang="en-US" sz="1400" dirty="0" smtClean="0">
                <a:latin typeface="Times New Roman"/>
                <a:cs typeface="Times New Roman"/>
              </a:rPr>
              <a:t>)</a:t>
            </a:r>
            <a:endParaRPr lang="en-US" sz="1400" dirty="0">
              <a:latin typeface="Times New Roman"/>
              <a:cs typeface="Times New Roman"/>
            </a:endParaRPr>
          </a:p>
        </p:txBody>
      </p:sp>
      <p:pic>
        <p:nvPicPr>
          <p:cNvPr id="2" name="Picture 1"/>
          <p:cNvPicPr>
            <a:picLocks noChangeAspect="1"/>
          </p:cNvPicPr>
          <p:nvPr/>
        </p:nvPicPr>
        <p:blipFill>
          <a:blip r:embed="rId3"/>
          <a:stretch>
            <a:fillRect/>
          </a:stretch>
        </p:blipFill>
        <p:spPr>
          <a:xfrm>
            <a:off x="1116751" y="763400"/>
            <a:ext cx="4222001" cy="3159917"/>
          </a:xfrm>
          <a:prstGeom prst="rect">
            <a:avLst/>
          </a:prstGeom>
        </p:spPr>
      </p:pic>
      <p:pic>
        <p:nvPicPr>
          <p:cNvPr id="3" name="Picture 2"/>
          <p:cNvPicPr>
            <a:picLocks noChangeAspect="1"/>
          </p:cNvPicPr>
          <p:nvPr/>
        </p:nvPicPr>
        <p:blipFill>
          <a:blip r:embed="rId4"/>
          <a:stretch>
            <a:fillRect/>
          </a:stretch>
        </p:blipFill>
        <p:spPr>
          <a:xfrm>
            <a:off x="5039058" y="3736232"/>
            <a:ext cx="4055719" cy="3035465"/>
          </a:xfrm>
          <a:prstGeom prst="rect">
            <a:avLst/>
          </a:prstGeom>
        </p:spPr>
      </p:pic>
      <p:pic>
        <p:nvPicPr>
          <p:cNvPr id="4" name="Picture 3"/>
          <p:cNvPicPr>
            <a:picLocks noChangeAspect="1"/>
          </p:cNvPicPr>
          <p:nvPr/>
        </p:nvPicPr>
        <p:blipFill>
          <a:blip r:embed="rId5"/>
          <a:stretch>
            <a:fillRect/>
          </a:stretch>
        </p:blipFill>
        <p:spPr>
          <a:xfrm>
            <a:off x="5338752" y="884091"/>
            <a:ext cx="3756025" cy="2811162"/>
          </a:xfrm>
          <a:prstGeom prst="rect">
            <a:avLst/>
          </a:prstGeom>
        </p:spPr>
      </p:pic>
    </p:spTree>
    <p:extLst>
      <p:ext uri="{BB962C8B-B14F-4D97-AF65-F5344CB8AC3E}">
        <p14:creationId xmlns:p14="http://schemas.microsoft.com/office/powerpoint/2010/main" val="12590391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2595" y="830266"/>
            <a:ext cx="3572638" cy="400110"/>
          </a:xfrm>
          <a:prstGeom prst="rect">
            <a:avLst/>
          </a:prstGeom>
        </p:spPr>
        <p:txBody>
          <a:bodyPr wrap="none">
            <a:spAutoFit/>
          </a:bodyPr>
          <a:lstStyle/>
          <a:p>
            <a:r>
              <a:rPr lang="en-US" sz="2000" dirty="0" smtClean="0"/>
              <a:t>https://</a:t>
            </a:r>
            <a:r>
              <a:rPr lang="en-US" sz="2000" dirty="0" err="1" smtClean="0"/>
              <a:t>www.crowdanalytix.com</a:t>
            </a:r>
            <a:endParaRPr lang="en-US" sz="2000" dirty="0"/>
          </a:p>
        </p:txBody>
      </p:sp>
      <p:pic>
        <p:nvPicPr>
          <p:cNvPr id="10" name="Picture 9"/>
          <p:cNvPicPr>
            <a:picLocks noChangeAspect="1"/>
          </p:cNvPicPr>
          <p:nvPr/>
        </p:nvPicPr>
        <p:blipFill>
          <a:blip r:embed="rId2"/>
          <a:stretch>
            <a:fillRect/>
          </a:stretch>
        </p:blipFill>
        <p:spPr>
          <a:xfrm>
            <a:off x="1227449" y="2164099"/>
            <a:ext cx="7277783" cy="3397854"/>
          </a:xfrm>
          <a:prstGeom prst="rect">
            <a:avLst/>
          </a:prstGeom>
        </p:spPr>
      </p:pic>
    </p:spTree>
    <p:extLst>
      <p:ext uri="{BB962C8B-B14F-4D97-AF65-F5344CB8AC3E}">
        <p14:creationId xmlns:p14="http://schemas.microsoft.com/office/powerpoint/2010/main" val="19302293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9" name="Rectangle 8"/>
          <p:cNvSpPr/>
          <p:nvPr/>
        </p:nvSpPr>
        <p:spPr>
          <a:xfrm>
            <a:off x="1141368" y="1709914"/>
            <a:ext cx="7896288" cy="3785652"/>
          </a:xfrm>
          <a:prstGeom prst="rect">
            <a:avLst/>
          </a:prstGeom>
        </p:spPr>
        <p:txBody>
          <a:bodyPr wrap="square">
            <a:spAutoFit/>
          </a:bodyPr>
          <a:lstStyle/>
          <a:p>
            <a:pPr marL="285750" indent="-285750">
              <a:buFont typeface="Arial"/>
              <a:buChar char="•"/>
            </a:pPr>
            <a:r>
              <a:rPr lang="en-US" dirty="0" smtClean="0">
                <a:latin typeface="Times New Roman"/>
                <a:cs typeface="Times New Roman"/>
              </a:rPr>
              <a:t>Hours Months are considered </a:t>
            </a:r>
            <a:r>
              <a:rPr lang="en-US" dirty="0">
                <a:latin typeface="Times New Roman"/>
                <a:cs typeface="Times New Roman"/>
              </a:rPr>
              <a:t>as </a:t>
            </a:r>
            <a:r>
              <a:rPr lang="en-US" dirty="0" smtClean="0">
                <a:latin typeface="Times New Roman"/>
                <a:cs typeface="Times New Roman"/>
              </a:rPr>
              <a:t>classification variables.</a:t>
            </a:r>
          </a:p>
          <a:p>
            <a:endParaRPr lang="en-US" dirty="0" smtClean="0">
              <a:latin typeface="Times New Roman"/>
              <a:cs typeface="Times New Roman"/>
            </a:endParaRPr>
          </a:p>
          <a:p>
            <a:r>
              <a:rPr lang="en-US" dirty="0">
                <a:latin typeface="Times New Roman"/>
                <a:cs typeface="Times New Roman"/>
              </a:rPr>
              <a:t>B</a:t>
            </a:r>
            <a:r>
              <a:rPr lang="en-US" dirty="0" smtClean="0">
                <a:latin typeface="Times New Roman"/>
                <a:cs typeface="Times New Roman"/>
              </a:rPr>
              <a:t>ecause </a:t>
            </a:r>
            <a:r>
              <a:rPr lang="en-US" dirty="0">
                <a:latin typeface="Times New Roman"/>
                <a:cs typeface="Times New Roman"/>
              </a:rPr>
              <a:t>the </a:t>
            </a:r>
            <a:r>
              <a:rPr lang="en-US" dirty="0" smtClean="0">
                <a:latin typeface="Times New Roman"/>
                <a:cs typeface="Times New Roman"/>
              </a:rPr>
              <a:t>hours </a:t>
            </a:r>
            <a:r>
              <a:rPr lang="en-US" dirty="0">
                <a:latin typeface="Times New Roman"/>
                <a:cs typeface="Times New Roman"/>
              </a:rPr>
              <a:t>of </a:t>
            </a:r>
            <a:r>
              <a:rPr lang="en-US" dirty="0" smtClean="0">
                <a:latin typeface="Times New Roman"/>
                <a:cs typeface="Times New Roman"/>
              </a:rPr>
              <a:t>the day and months the </a:t>
            </a:r>
            <a:r>
              <a:rPr lang="en-US" dirty="0">
                <a:latin typeface="Times New Roman"/>
                <a:cs typeface="Times New Roman"/>
              </a:rPr>
              <a:t>solar </a:t>
            </a:r>
            <a:r>
              <a:rPr lang="en-US" dirty="0" smtClean="0">
                <a:latin typeface="Times New Roman"/>
                <a:cs typeface="Times New Roman"/>
              </a:rPr>
              <a:t>irradiance mean is changing. So the solar power as well.</a:t>
            </a:r>
          </a:p>
          <a:p>
            <a:endParaRPr lang="en-US" dirty="0" smtClean="0">
              <a:latin typeface="Times New Roman"/>
              <a:cs typeface="Times New Roman"/>
            </a:endParaRPr>
          </a:p>
          <a:p>
            <a:r>
              <a:rPr lang="en-US" dirty="0" smtClean="0">
                <a:latin typeface="Times New Roman"/>
                <a:cs typeface="Times New Roman"/>
              </a:rPr>
              <a:t>Why </a:t>
            </a:r>
            <a:r>
              <a:rPr lang="en-US" dirty="0">
                <a:latin typeface="Times New Roman"/>
                <a:cs typeface="Times New Roman"/>
              </a:rPr>
              <a:t>week days </a:t>
            </a:r>
            <a:r>
              <a:rPr lang="en-US" dirty="0" smtClean="0">
                <a:latin typeface="Times New Roman"/>
                <a:cs typeface="Times New Roman"/>
              </a:rPr>
              <a:t>are not </a:t>
            </a:r>
            <a:r>
              <a:rPr lang="en-US" dirty="0">
                <a:latin typeface="Times New Roman"/>
                <a:cs typeface="Times New Roman"/>
              </a:rPr>
              <a:t>considered as </a:t>
            </a:r>
            <a:r>
              <a:rPr lang="en-US" dirty="0" smtClean="0">
                <a:latin typeface="Times New Roman"/>
                <a:cs typeface="Times New Roman"/>
              </a:rPr>
              <a:t>class. variables </a:t>
            </a:r>
            <a:r>
              <a:rPr lang="en-US" sz="2400" dirty="0" smtClean="0">
                <a:latin typeface="Times New Roman"/>
                <a:cs typeface="Times New Roman"/>
              </a:rPr>
              <a:t>?</a:t>
            </a:r>
          </a:p>
          <a:p>
            <a:endParaRPr lang="en-US" dirty="0">
              <a:latin typeface="Times New Roman"/>
              <a:cs typeface="Times New Roman"/>
            </a:endParaRPr>
          </a:p>
          <a:p>
            <a:r>
              <a:rPr lang="en-US" dirty="0" smtClean="0">
                <a:latin typeface="Times New Roman"/>
                <a:cs typeface="Times New Roman"/>
              </a:rPr>
              <a:t>Because </a:t>
            </a:r>
            <a:r>
              <a:rPr lang="en-US" dirty="0">
                <a:latin typeface="Times New Roman"/>
                <a:cs typeface="Times New Roman"/>
              </a:rPr>
              <a:t>the </a:t>
            </a:r>
            <a:r>
              <a:rPr lang="en-US" dirty="0" smtClean="0">
                <a:latin typeface="Times New Roman"/>
                <a:cs typeface="Times New Roman"/>
              </a:rPr>
              <a:t>solar irradiance </a:t>
            </a:r>
            <a:r>
              <a:rPr lang="en-US" dirty="0">
                <a:latin typeface="Times New Roman"/>
                <a:cs typeface="Times New Roman"/>
              </a:rPr>
              <a:t>in Sundays </a:t>
            </a:r>
            <a:r>
              <a:rPr lang="en-US" dirty="0" smtClean="0">
                <a:latin typeface="Times New Roman"/>
                <a:cs typeface="Times New Roman"/>
              </a:rPr>
              <a:t>could be </a:t>
            </a:r>
            <a:r>
              <a:rPr lang="en-US" dirty="0">
                <a:latin typeface="Times New Roman"/>
                <a:cs typeface="Times New Roman"/>
              </a:rPr>
              <a:t>similar as </a:t>
            </a:r>
            <a:r>
              <a:rPr lang="en-US" dirty="0" smtClean="0">
                <a:latin typeface="Times New Roman"/>
                <a:cs typeface="Times New Roman"/>
              </a:rPr>
              <a:t>Mondays or Fridays.</a:t>
            </a:r>
            <a:endParaRPr lang="en-US" dirty="0">
              <a:latin typeface="Times New Roman"/>
              <a:cs typeface="Times New Roman"/>
            </a:endParaRPr>
          </a:p>
          <a:p>
            <a:r>
              <a:rPr lang="en-US" dirty="0">
                <a:latin typeface="Times New Roman"/>
                <a:cs typeface="Times New Roman"/>
              </a:rPr>
              <a:t> </a:t>
            </a:r>
          </a:p>
          <a:p>
            <a:endParaRPr lang="en-US" dirty="0" smtClean="0">
              <a:latin typeface="Times New Roman"/>
              <a:cs typeface="Times New Roman"/>
            </a:endParaRPr>
          </a:p>
          <a:p>
            <a:pPr marL="285750" indent="-285750">
              <a:buFont typeface="Arial"/>
              <a:buChar char="•"/>
            </a:pPr>
            <a:r>
              <a:rPr lang="en-US" dirty="0" smtClean="0">
                <a:latin typeface="Times New Roman"/>
                <a:cs typeface="Times New Roman"/>
              </a:rPr>
              <a:t>To </a:t>
            </a:r>
            <a:r>
              <a:rPr lang="en-US" dirty="0">
                <a:latin typeface="Times New Roman"/>
                <a:cs typeface="Times New Roman"/>
              </a:rPr>
              <a:t>increase the resolution the year </a:t>
            </a:r>
            <a:r>
              <a:rPr lang="en-US" dirty="0" smtClean="0">
                <a:latin typeface="Times New Roman"/>
                <a:cs typeface="Times New Roman"/>
              </a:rPr>
              <a:t>days also could be chosen as class. variables.</a:t>
            </a:r>
          </a:p>
          <a:p>
            <a:r>
              <a:rPr lang="en-US" dirty="0" smtClean="0">
                <a:latin typeface="Times New Roman"/>
                <a:cs typeface="Times New Roman"/>
              </a:rPr>
              <a:t>       But they should </a:t>
            </a:r>
            <a:r>
              <a:rPr lang="en-US" dirty="0">
                <a:latin typeface="Times New Roman"/>
                <a:cs typeface="Times New Roman"/>
              </a:rPr>
              <a:t>be </a:t>
            </a:r>
            <a:r>
              <a:rPr lang="en-US" dirty="0" smtClean="0">
                <a:latin typeface="Times New Roman"/>
                <a:cs typeface="Times New Roman"/>
              </a:rPr>
              <a:t>periodical 365 days and so on (or 366 in 2012 “leap year”).</a:t>
            </a:r>
            <a:endParaRPr lang="en-US" dirty="0">
              <a:latin typeface="Times New Roman"/>
              <a:cs typeface="Times New Roman"/>
            </a:endParaRPr>
          </a:p>
          <a:p>
            <a:endParaRPr lang="en-US" dirty="0" smtClean="0">
              <a:latin typeface="Times New Roman"/>
              <a:cs typeface="Times New Roman"/>
            </a:endParaRPr>
          </a:p>
        </p:txBody>
      </p:sp>
      <p:sp>
        <p:nvSpPr>
          <p:cNvPr id="12" name="TextBox 11"/>
          <p:cNvSpPr txBox="1"/>
          <p:nvPr/>
        </p:nvSpPr>
        <p:spPr>
          <a:xfrm>
            <a:off x="1141368" y="903471"/>
            <a:ext cx="3309648" cy="400110"/>
          </a:xfrm>
          <a:prstGeom prst="rect">
            <a:avLst/>
          </a:prstGeom>
          <a:noFill/>
        </p:spPr>
        <p:txBody>
          <a:bodyPr wrap="square" rtlCol="0">
            <a:spAutoFit/>
          </a:bodyPr>
          <a:lstStyle/>
          <a:p>
            <a:r>
              <a:rPr lang="en-US" sz="2000" b="1" dirty="0" smtClean="0">
                <a:latin typeface="Times New Roman"/>
                <a:cs typeface="Times New Roman"/>
              </a:rPr>
              <a:t>Classifications Variables:</a:t>
            </a:r>
          </a:p>
        </p:txBody>
      </p:sp>
    </p:spTree>
    <p:extLst>
      <p:ext uri="{BB962C8B-B14F-4D97-AF65-F5344CB8AC3E}">
        <p14:creationId xmlns:p14="http://schemas.microsoft.com/office/powerpoint/2010/main" val="123397581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Variables Selection</a:t>
            </a:r>
          </a:p>
        </p:txBody>
      </p:sp>
      <p:sp>
        <p:nvSpPr>
          <p:cNvPr id="9" name="Rectangle 8"/>
          <p:cNvSpPr/>
          <p:nvPr/>
        </p:nvSpPr>
        <p:spPr>
          <a:xfrm>
            <a:off x="1338342" y="1561967"/>
            <a:ext cx="7304765" cy="4001096"/>
          </a:xfrm>
          <a:prstGeom prst="rect">
            <a:avLst/>
          </a:prstGeom>
        </p:spPr>
        <p:txBody>
          <a:bodyPr wrap="square">
            <a:spAutoFit/>
          </a:bodyPr>
          <a:lstStyle/>
          <a:p>
            <a:r>
              <a:rPr lang="en-US" dirty="0" smtClean="0">
                <a:latin typeface="Times New Roman"/>
                <a:cs typeface="Times New Roman"/>
              </a:rPr>
              <a:t>The </a:t>
            </a:r>
            <a:r>
              <a:rPr lang="en-US" dirty="0">
                <a:latin typeface="Times New Roman"/>
                <a:cs typeface="Times New Roman"/>
              </a:rPr>
              <a:t>interaction </a:t>
            </a:r>
            <a:r>
              <a:rPr lang="en-US" dirty="0" smtClean="0">
                <a:latin typeface="Times New Roman"/>
                <a:cs typeface="Times New Roman"/>
              </a:rPr>
              <a:t>between the variables is inevitable. </a:t>
            </a:r>
          </a:p>
          <a:p>
            <a:endParaRPr lang="en-US" sz="2000" dirty="0" smtClean="0">
              <a:latin typeface="Times New Roman"/>
              <a:cs typeface="Times New Roman"/>
            </a:endParaRPr>
          </a:p>
          <a:p>
            <a:r>
              <a:rPr lang="en-US" dirty="0" smtClean="0">
                <a:latin typeface="Times New Roman"/>
                <a:cs typeface="Times New Roman"/>
              </a:rPr>
              <a:t>As in obvious case of the interaction between the solar irradiance and the output power with the solar panel temperature. </a:t>
            </a:r>
          </a:p>
          <a:p>
            <a:endParaRPr lang="en-US" dirty="0" smtClean="0">
              <a:latin typeface="Times New Roman"/>
              <a:cs typeface="Times New Roman"/>
            </a:endParaRPr>
          </a:p>
          <a:p>
            <a:r>
              <a:rPr lang="en-US" dirty="0" smtClean="0">
                <a:latin typeface="Times New Roman"/>
                <a:cs typeface="Times New Roman"/>
              </a:rPr>
              <a:t>Because </a:t>
            </a:r>
            <a:r>
              <a:rPr lang="en-US" dirty="0">
                <a:latin typeface="Times New Roman"/>
                <a:cs typeface="Times New Roman"/>
              </a:rPr>
              <a:t>the solar irradiance affects the solar power and the solar power affected </a:t>
            </a:r>
            <a:r>
              <a:rPr lang="en-US" dirty="0" smtClean="0">
                <a:latin typeface="Times New Roman"/>
                <a:cs typeface="Times New Roman"/>
              </a:rPr>
              <a:t>by temperature </a:t>
            </a:r>
            <a:r>
              <a:rPr lang="en-US" dirty="0">
                <a:latin typeface="Times New Roman"/>
                <a:cs typeface="Times New Roman"/>
              </a:rPr>
              <a:t>of the solar </a:t>
            </a:r>
            <a:r>
              <a:rPr lang="en-US" dirty="0" smtClean="0">
                <a:latin typeface="Times New Roman"/>
                <a:cs typeface="Times New Roman"/>
              </a:rPr>
              <a:t>panels as well. Besides, the panel temperature is also </a:t>
            </a:r>
            <a:r>
              <a:rPr lang="en-US" dirty="0">
                <a:latin typeface="Times New Roman"/>
                <a:cs typeface="Times New Roman"/>
              </a:rPr>
              <a:t>affected by solar </a:t>
            </a:r>
            <a:r>
              <a:rPr lang="en-US" dirty="0" smtClean="0">
                <a:latin typeface="Times New Roman"/>
                <a:cs typeface="Times New Roman"/>
              </a:rPr>
              <a:t>irradiance.</a:t>
            </a:r>
          </a:p>
          <a:p>
            <a:endParaRPr lang="en-US" dirty="0">
              <a:latin typeface="Times New Roman"/>
              <a:cs typeface="Times New Roman"/>
            </a:endParaRPr>
          </a:p>
          <a:p>
            <a:r>
              <a:rPr lang="en-US" dirty="0">
                <a:latin typeface="Times New Roman"/>
                <a:cs typeface="Times New Roman"/>
              </a:rPr>
              <a:t>So </a:t>
            </a:r>
            <a:r>
              <a:rPr lang="en-US" dirty="0" smtClean="0">
                <a:latin typeface="Times New Roman"/>
                <a:cs typeface="Times New Roman"/>
              </a:rPr>
              <a:t>the temperature </a:t>
            </a:r>
            <a:r>
              <a:rPr lang="en-US" dirty="0">
                <a:latin typeface="Times New Roman"/>
                <a:cs typeface="Times New Roman"/>
              </a:rPr>
              <a:t>is an interaction variables (169*167*time) time could be </a:t>
            </a:r>
            <a:r>
              <a:rPr lang="en-US" dirty="0" smtClean="0">
                <a:latin typeface="Times New Roman"/>
                <a:cs typeface="Times New Roman"/>
              </a:rPr>
              <a:t>hours, days, or months</a:t>
            </a:r>
          </a:p>
          <a:p>
            <a:endParaRPr lang="en-US" dirty="0">
              <a:latin typeface="Times New Roman"/>
              <a:cs typeface="Times New Roman"/>
            </a:endParaRPr>
          </a:p>
          <a:p>
            <a:r>
              <a:rPr lang="en-US" dirty="0" smtClean="0">
                <a:latin typeface="Times New Roman"/>
                <a:cs typeface="Times New Roman"/>
              </a:rPr>
              <a:t>There are other interaction between the variables, such as Precipitation and Solar irradiance.</a:t>
            </a:r>
            <a:endParaRPr lang="en-US" dirty="0">
              <a:latin typeface="Times New Roman"/>
              <a:cs typeface="Times New Roman"/>
            </a:endParaRPr>
          </a:p>
        </p:txBody>
      </p:sp>
      <p:sp>
        <p:nvSpPr>
          <p:cNvPr id="12" name="TextBox 11"/>
          <p:cNvSpPr txBox="1"/>
          <p:nvPr/>
        </p:nvSpPr>
        <p:spPr>
          <a:xfrm>
            <a:off x="1141368" y="903471"/>
            <a:ext cx="3309648" cy="400110"/>
          </a:xfrm>
          <a:prstGeom prst="rect">
            <a:avLst/>
          </a:prstGeom>
          <a:noFill/>
        </p:spPr>
        <p:txBody>
          <a:bodyPr wrap="square" rtlCol="0">
            <a:spAutoFit/>
          </a:bodyPr>
          <a:lstStyle/>
          <a:p>
            <a:r>
              <a:rPr lang="en-US" sz="2000" b="1" dirty="0" smtClean="0">
                <a:latin typeface="Times New Roman"/>
                <a:cs typeface="Times New Roman"/>
              </a:rPr>
              <a:t>Interaction Variables:</a:t>
            </a:r>
          </a:p>
        </p:txBody>
      </p:sp>
    </p:spTree>
    <p:extLst>
      <p:ext uri="{BB962C8B-B14F-4D97-AF65-F5344CB8AC3E}">
        <p14:creationId xmlns:p14="http://schemas.microsoft.com/office/powerpoint/2010/main" val="2079393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Validation</a:t>
            </a:r>
          </a:p>
        </p:txBody>
      </p:sp>
      <p:pic>
        <p:nvPicPr>
          <p:cNvPr id="3" name="Picture 2"/>
          <p:cNvPicPr>
            <a:picLocks noChangeAspect="1"/>
          </p:cNvPicPr>
          <p:nvPr/>
        </p:nvPicPr>
        <p:blipFill>
          <a:blip r:embed="rId2"/>
          <a:stretch>
            <a:fillRect/>
          </a:stretch>
        </p:blipFill>
        <p:spPr>
          <a:xfrm>
            <a:off x="1958091" y="1502105"/>
            <a:ext cx="6096000" cy="4572000"/>
          </a:xfrm>
          <a:prstGeom prst="rect">
            <a:avLst/>
          </a:prstGeom>
        </p:spPr>
      </p:pic>
      <p:sp>
        <p:nvSpPr>
          <p:cNvPr id="4" name="TextBox 3"/>
          <p:cNvSpPr txBox="1"/>
          <p:nvPr/>
        </p:nvSpPr>
        <p:spPr>
          <a:xfrm>
            <a:off x="1157082" y="1132773"/>
            <a:ext cx="1999316" cy="369332"/>
          </a:xfrm>
          <a:prstGeom prst="rect">
            <a:avLst/>
          </a:prstGeom>
          <a:noFill/>
        </p:spPr>
        <p:txBody>
          <a:bodyPr wrap="square" rtlCol="0">
            <a:spAutoFit/>
          </a:bodyPr>
          <a:lstStyle/>
          <a:p>
            <a:r>
              <a:rPr lang="en-US" dirty="0" smtClean="0">
                <a:latin typeface="Times New Roman"/>
                <a:cs typeface="Times New Roman"/>
              </a:rPr>
              <a:t>By visualization: </a:t>
            </a:r>
          </a:p>
        </p:txBody>
      </p:sp>
    </p:spTree>
    <p:extLst>
      <p:ext uri="{BB962C8B-B14F-4D97-AF65-F5344CB8AC3E}">
        <p14:creationId xmlns:p14="http://schemas.microsoft.com/office/powerpoint/2010/main" val="229830551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Validation</a:t>
            </a:r>
          </a:p>
        </p:txBody>
      </p:sp>
      <p:sp>
        <p:nvSpPr>
          <p:cNvPr id="6" name="TextBox 5"/>
          <p:cNvSpPr txBox="1"/>
          <p:nvPr/>
        </p:nvSpPr>
        <p:spPr>
          <a:xfrm>
            <a:off x="1157082" y="1132773"/>
            <a:ext cx="1999316" cy="369332"/>
          </a:xfrm>
          <a:prstGeom prst="rect">
            <a:avLst/>
          </a:prstGeom>
          <a:noFill/>
        </p:spPr>
        <p:txBody>
          <a:bodyPr wrap="square" rtlCol="0">
            <a:spAutoFit/>
          </a:bodyPr>
          <a:lstStyle/>
          <a:p>
            <a:r>
              <a:rPr lang="en-US" dirty="0" smtClean="0">
                <a:latin typeface="Times New Roman"/>
                <a:cs typeface="Times New Roman"/>
              </a:rPr>
              <a:t>By visualization: </a:t>
            </a:r>
          </a:p>
        </p:txBody>
      </p:sp>
      <p:pic>
        <p:nvPicPr>
          <p:cNvPr id="9" name="Picture 8"/>
          <p:cNvPicPr>
            <a:picLocks noChangeAspect="1"/>
          </p:cNvPicPr>
          <p:nvPr/>
        </p:nvPicPr>
        <p:blipFill>
          <a:blip r:embed="rId2"/>
          <a:stretch>
            <a:fillRect/>
          </a:stretch>
        </p:blipFill>
        <p:spPr>
          <a:xfrm>
            <a:off x="1846255" y="1389410"/>
            <a:ext cx="6096000" cy="4572000"/>
          </a:xfrm>
          <a:prstGeom prst="rect">
            <a:avLst/>
          </a:prstGeom>
        </p:spPr>
      </p:pic>
    </p:spTree>
    <p:extLst>
      <p:ext uri="{BB962C8B-B14F-4D97-AF65-F5344CB8AC3E}">
        <p14:creationId xmlns:p14="http://schemas.microsoft.com/office/powerpoint/2010/main" val="34304889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Validation</a:t>
            </a:r>
          </a:p>
        </p:txBody>
      </p:sp>
      <p:sp>
        <p:nvSpPr>
          <p:cNvPr id="6" name="TextBox 5"/>
          <p:cNvSpPr txBox="1"/>
          <p:nvPr/>
        </p:nvSpPr>
        <p:spPr>
          <a:xfrm>
            <a:off x="1157082" y="1132773"/>
            <a:ext cx="1999316" cy="369332"/>
          </a:xfrm>
          <a:prstGeom prst="rect">
            <a:avLst/>
          </a:prstGeom>
          <a:noFill/>
        </p:spPr>
        <p:txBody>
          <a:bodyPr wrap="square" rtlCol="0">
            <a:spAutoFit/>
          </a:bodyPr>
          <a:lstStyle/>
          <a:p>
            <a:r>
              <a:rPr lang="en-US" dirty="0" smtClean="0">
                <a:latin typeface="Times New Roman"/>
                <a:cs typeface="Times New Roman"/>
              </a:rPr>
              <a:t>By visualization: </a:t>
            </a:r>
          </a:p>
        </p:txBody>
      </p:sp>
      <p:pic>
        <p:nvPicPr>
          <p:cNvPr id="3" name="Picture 2"/>
          <p:cNvPicPr>
            <a:picLocks noChangeAspect="1"/>
          </p:cNvPicPr>
          <p:nvPr/>
        </p:nvPicPr>
        <p:blipFill>
          <a:blip r:embed="rId2"/>
          <a:stretch>
            <a:fillRect/>
          </a:stretch>
        </p:blipFill>
        <p:spPr>
          <a:xfrm>
            <a:off x="1795253" y="1664326"/>
            <a:ext cx="6096000" cy="4572000"/>
          </a:xfrm>
          <a:prstGeom prst="rect">
            <a:avLst/>
          </a:prstGeom>
        </p:spPr>
      </p:pic>
    </p:spTree>
    <p:extLst>
      <p:ext uri="{BB962C8B-B14F-4D97-AF65-F5344CB8AC3E}">
        <p14:creationId xmlns:p14="http://schemas.microsoft.com/office/powerpoint/2010/main" val="17297959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Validation</a:t>
            </a:r>
          </a:p>
        </p:txBody>
      </p:sp>
      <p:sp>
        <p:nvSpPr>
          <p:cNvPr id="6" name="TextBox 5"/>
          <p:cNvSpPr txBox="1"/>
          <p:nvPr/>
        </p:nvSpPr>
        <p:spPr>
          <a:xfrm>
            <a:off x="1157082" y="1132773"/>
            <a:ext cx="4021384" cy="369332"/>
          </a:xfrm>
          <a:prstGeom prst="rect">
            <a:avLst/>
          </a:prstGeom>
          <a:noFill/>
        </p:spPr>
        <p:txBody>
          <a:bodyPr wrap="square" rtlCol="0">
            <a:spAutoFit/>
          </a:bodyPr>
          <a:lstStyle/>
          <a:p>
            <a:r>
              <a:rPr lang="en-US" dirty="0" smtClean="0">
                <a:latin typeface="Times New Roman"/>
                <a:cs typeface="Times New Roman"/>
              </a:rPr>
              <a:t>By using forecast accuracy metrics: </a:t>
            </a:r>
          </a:p>
        </p:txBody>
      </p:sp>
      <p:sp>
        <p:nvSpPr>
          <p:cNvPr id="12" name="Rectangle 11"/>
          <p:cNvSpPr/>
          <p:nvPr/>
        </p:nvSpPr>
        <p:spPr>
          <a:xfrm>
            <a:off x="1157082" y="1565819"/>
            <a:ext cx="5134739" cy="1477328"/>
          </a:xfrm>
          <a:prstGeom prst="rect">
            <a:avLst/>
          </a:prstGeom>
        </p:spPr>
        <p:txBody>
          <a:bodyPr wrap="none">
            <a:spAutoFit/>
          </a:bodyPr>
          <a:lstStyle/>
          <a:p>
            <a:pPr marL="285750" indent="-285750">
              <a:buFont typeface="Arial"/>
              <a:buChar char="•"/>
            </a:pPr>
            <a:r>
              <a:rPr lang="en-US" dirty="0" smtClean="0">
                <a:latin typeface="Times New Roman"/>
                <a:cs typeface="Times New Roman"/>
              </a:rPr>
              <a:t>Root </a:t>
            </a:r>
            <a:r>
              <a:rPr lang="en-US" dirty="0">
                <a:latin typeface="Times New Roman"/>
                <a:cs typeface="Times New Roman"/>
              </a:rPr>
              <a:t>mean square error (RMSE</a:t>
            </a:r>
            <a:r>
              <a:rPr lang="en-US" dirty="0" smtClean="0">
                <a:latin typeface="Times New Roman"/>
                <a:cs typeface="Times New Roman"/>
              </a:rPr>
              <a:t>);</a:t>
            </a:r>
          </a:p>
          <a:p>
            <a:pPr marL="285750" indent="-285750">
              <a:buFont typeface="Arial"/>
              <a:buChar char="•"/>
            </a:pPr>
            <a:r>
              <a:rPr lang="en-US" dirty="0" smtClean="0">
                <a:latin typeface="Times New Roman"/>
                <a:cs typeface="Times New Roman"/>
              </a:rPr>
              <a:t>Residuals summation;</a:t>
            </a:r>
          </a:p>
          <a:p>
            <a:pPr marL="285750" indent="-285750">
              <a:buFont typeface="Arial"/>
              <a:buChar char="•"/>
            </a:pPr>
            <a:r>
              <a:rPr lang="en-US" dirty="0" smtClean="0">
                <a:latin typeface="Times New Roman"/>
                <a:cs typeface="Times New Roman"/>
              </a:rPr>
              <a:t>Residuals mean;</a:t>
            </a:r>
          </a:p>
          <a:p>
            <a:pPr marL="285750" indent="-285750">
              <a:buFont typeface="Arial"/>
              <a:buChar char="•"/>
            </a:pPr>
            <a:endParaRPr lang="en-US" dirty="0" smtClean="0">
              <a:latin typeface="Times New Roman"/>
              <a:cs typeface="Times New Roman"/>
            </a:endParaRPr>
          </a:p>
          <a:p>
            <a:pPr marL="285750" indent="-285750">
              <a:buFont typeface="Arial"/>
              <a:buChar char="•"/>
            </a:pPr>
            <a:r>
              <a:rPr lang="en-US" b="1" dirty="0" smtClean="0">
                <a:latin typeface="Times New Roman"/>
                <a:cs typeface="Times New Roman"/>
              </a:rPr>
              <a:t>Pinball loss function</a:t>
            </a:r>
            <a:r>
              <a:rPr lang="en-US" dirty="0" smtClean="0">
                <a:latin typeface="Times New Roman"/>
                <a:cs typeface="Times New Roman"/>
              </a:rPr>
              <a:t>. (For probabilistic forecasts)</a:t>
            </a:r>
            <a:endParaRPr lang="en-US" dirty="0">
              <a:latin typeface="Times New Roman"/>
              <a:cs typeface="Times New Roman"/>
            </a:endParaRPr>
          </a:p>
        </p:txBody>
      </p:sp>
      <p:pic>
        <p:nvPicPr>
          <p:cNvPr id="2" name="Picture 1"/>
          <p:cNvPicPr>
            <a:picLocks noChangeAspect="1"/>
          </p:cNvPicPr>
          <p:nvPr/>
        </p:nvPicPr>
        <p:blipFill>
          <a:blip r:embed="rId2"/>
          <a:stretch>
            <a:fillRect/>
          </a:stretch>
        </p:blipFill>
        <p:spPr>
          <a:xfrm>
            <a:off x="6658029" y="1063286"/>
            <a:ext cx="2345924" cy="1299906"/>
          </a:xfrm>
          <a:prstGeom prst="rect">
            <a:avLst/>
          </a:prstGeom>
        </p:spPr>
      </p:pic>
      <p:pic>
        <p:nvPicPr>
          <p:cNvPr id="5" name="Picture 4"/>
          <p:cNvPicPr>
            <a:picLocks noChangeAspect="1"/>
          </p:cNvPicPr>
          <p:nvPr/>
        </p:nvPicPr>
        <p:blipFill rotWithShape="1">
          <a:blip r:embed="rId3"/>
          <a:srcRect l="27728" t="61252" r="50189" b="27080"/>
          <a:stretch/>
        </p:blipFill>
        <p:spPr>
          <a:xfrm>
            <a:off x="7457145" y="2247353"/>
            <a:ext cx="1508845" cy="616449"/>
          </a:xfrm>
          <a:prstGeom prst="rect">
            <a:avLst/>
          </a:prstGeom>
        </p:spPr>
      </p:pic>
      <p:pic>
        <p:nvPicPr>
          <p:cNvPr id="23" name="Picture 22"/>
          <p:cNvPicPr>
            <a:picLocks noChangeAspect="1"/>
          </p:cNvPicPr>
          <p:nvPr/>
        </p:nvPicPr>
        <p:blipFill>
          <a:blip r:embed="rId4"/>
          <a:stretch>
            <a:fillRect/>
          </a:stretch>
        </p:blipFill>
        <p:spPr>
          <a:xfrm>
            <a:off x="1492892" y="3100461"/>
            <a:ext cx="6251188" cy="551981"/>
          </a:xfrm>
          <a:prstGeom prst="rect">
            <a:avLst/>
          </a:prstGeom>
        </p:spPr>
      </p:pic>
      <p:pic>
        <p:nvPicPr>
          <p:cNvPr id="28" name="Picture 27"/>
          <p:cNvPicPr>
            <a:picLocks noChangeAspect="1"/>
          </p:cNvPicPr>
          <p:nvPr/>
        </p:nvPicPr>
        <p:blipFill rotWithShape="1">
          <a:blip r:embed="rId5"/>
          <a:srcRect l="24088" r="23237" b="23373"/>
          <a:stretch/>
        </p:blipFill>
        <p:spPr>
          <a:xfrm>
            <a:off x="3453721" y="4137718"/>
            <a:ext cx="3204308" cy="1012092"/>
          </a:xfrm>
          <a:prstGeom prst="rect">
            <a:avLst/>
          </a:prstGeom>
        </p:spPr>
      </p:pic>
      <p:sp>
        <p:nvSpPr>
          <p:cNvPr id="31" name="Rectangle 30"/>
          <p:cNvSpPr/>
          <p:nvPr/>
        </p:nvSpPr>
        <p:spPr>
          <a:xfrm>
            <a:off x="1108237" y="3690842"/>
            <a:ext cx="7958311" cy="553998"/>
          </a:xfrm>
          <a:prstGeom prst="rect">
            <a:avLst/>
          </a:prstGeom>
        </p:spPr>
        <p:txBody>
          <a:bodyPr wrap="square">
            <a:spAutoFit/>
          </a:bodyPr>
          <a:lstStyle/>
          <a:p>
            <a:r>
              <a:rPr lang="en-US" sz="1600" b="1" dirty="0" smtClean="0">
                <a:latin typeface="Times New Roman"/>
                <a:cs typeface="Times New Roman"/>
              </a:rPr>
              <a:t>Note</a:t>
            </a:r>
            <a:r>
              <a:rPr lang="en-US" sz="1400" dirty="0" smtClean="0">
                <a:latin typeface="Times New Roman"/>
                <a:cs typeface="Times New Roman"/>
              </a:rPr>
              <a:t>: When forecasts </a:t>
            </a:r>
            <a:r>
              <a:rPr lang="en-US" sz="1400" dirty="0">
                <a:latin typeface="Times New Roman"/>
                <a:cs typeface="Times New Roman"/>
              </a:rPr>
              <a:t>of </a:t>
            </a:r>
            <a:r>
              <a:rPr lang="en-US" sz="1400" dirty="0" smtClean="0">
                <a:latin typeface="Times New Roman"/>
                <a:cs typeface="Times New Roman"/>
              </a:rPr>
              <a:t>Task7-model replace the Pr50 with actual </a:t>
            </a:r>
            <a:r>
              <a:rPr lang="en-US" sz="1400" dirty="0">
                <a:latin typeface="Times New Roman"/>
                <a:cs typeface="Times New Roman"/>
              </a:rPr>
              <a:t>October 2013 data </a:t>
            </a:r>
            <a:r>
              <a:rPr lang="en-US" sz="1400" dirty="0" smtClean="0">
                <a:latin typeface="Times New Roman"/>
                <a:cs typeface="Times New Roman"/>
              </a:rPr>
              <a:t>(got from Training08-data </a:t>
            </a:r>
            <a:r>
              <a:rPr lang="en-US" sz="1400" dirty="0">
                <a:latin typeface="Times New Roman"/>
                <a:cs typeface="Times New Roman"/>
              </a:rPr>
              <a:t>Task8) </a:t>
            </a:r>
          </a:p>
        </p:txBody>
      </p:sp>
      <p:sp>
        <p:nvSpPr>
          <p:cNvPr id="32" name="Rectangle 31"/>
          <p:cNvSpPr/>
          <p:nvPr/>
        </p:nvSpPr>
        <p:spPr>
          <a:xfrm>
            <a:off x="1108237" y="5149810"/>
            <a:ext cx="7958311" cy="307777"/>
          </a:xfrm>
          <a:prstGeom prst="rect">
            <a:avLst/>
          </a:prstGeom>
          <a:solidFill>
            <a:schemeClr val="accent1">
              <a:lumMod val="40000"/>
              <a:lumOff val="60000"/>
            </a:schemeClr>
          </a:solidFill>
        </p:spPr>
        <p:txBody>
          <a:bodyPr wrap="square">
            <a:spAutoFit/>
          </a:bodyPr>
          <a:lstStyle/>
          <a:p>
            <a:pPr algn="ctr"/>
            <a:r>
              <a:rPr lang="en-US" sz="1400" dirty="0" smtClean="0">
                <a:latin typeface="Times New Roman"/>
                <a:cs typeface="Times New Roman"/>
              </a:rPr>
              <a:t>PB </a:t>
            </a:r>
            <a:r>
              <a:rPr lang="en-US" sz="1400" dirty="0">
                <a:latin typeface="Times New Roman"/>
                <a:cs typeface="Times New Roman"/>
              </a:rPr>
              <a:t>changed from 0.01528 to </a:t>
            </a:r>
            <a:r>
              <a:rPr lang="en-US" sz="1400" dirty="0" smtClean="0">
                <a:latin typeface="Times New Roman"/>
                <a:cs typeface="Times New Roman"/>
              </a:rPr>
              <a:t>0.01509. So </a:t>
            </a:r>
            <a:r>
              <a:rPr lang="en-US" sz="1400" dirty="0">
                <a:latin typeface="Times New Roman"/>
                <a:cs typeface="Times New Roman"/>
              </a:rPr>
              <a:t>the majority of residuals are from the Confidence Interval errors. </a:t>
            </a:r>
          </a:p>
        </p:txBody>
      </p:sp>
      <p:grpSp>
        <p:nvGrpSpPr>
          <p:cNvPr id="4" name="Group 3"/>
          <p:cNvGrpSpPr/>
          <p:nvPr/>
        </p:nvGrpSpPr>
        <p:grpSpPr>
          <a:xfrm>
            <a:off x="1391638" y="5544708"/>
            <a:ext cx="7573656" cy="1210464"/>
            <a:chOff x="1391638" y="5559649"/>
            <a:chExt cx="7573656" cy="1210464"/>
          </a:xfrm>
        </p:grpSpPr>
        <p:pic>
          <p:nvPicPr>
            <p:cNvPr id="11" name="Picture 10"/>
            <p:cNvPicPr>
              <a:picLocks noChangeAspect="1"/>
            </p:cNvPicPr>
            <p:nvPr/>
          </p:nvPicPr>
          <p:blipFill rotWithShape="1">
            <a:blip r:embed="rId6"/>
            <a:srcRect b="23064"/>
            <a:stretch/>
          </p:blipFill>
          <p:spPr>
            <a:xfrm>
              <a:off x="1391638" y="5559649"/>
              <a:ext cx="7573656" cy="1210464"/>
            </a:xfrm>
            <a:prstGeom prst="rect">
              <a:avLst/>
            </a:prstGeom>
          </p:spPr>
        </p:pic>
        <p:sp>
          <p:nvSpPr>
            <p:cNvPr id="3" name="Rectangle 2"/>
            <p:cNvSpPr/>
            <p:nvPr/>
          </p:nvSpPr>
          <p:spPr>
            <a:xfrm>
              <a:off x="5658479" y="5559649"/>
              <a:ext cx="510283" cy="1210464"/>
            </a:xfrm>
            <a:prstGeom prst="rect">
              <a:avLst/>
            </a:prstGeom>
            <a:noFill/>
            <a:ln w="127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87188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Test</a:t>
            </a:r>
          </a:p>
        </p:txBody>
      </p:sp>
      <p:pic>
        <p:nvPicPr>
          <p:cNvPr id="9" name="Picture 8"/>
          <p:cNvPicPr>
            <a:picLocks noChangeAspect="1"/>
          </p:cNvPicPr>
          <p:nvPr/>
        </p:nvPicPr>
        <p:blipFill>
          <a:blip r:embed="rId2"/>
          <a:stretch>
            <a:fillRect/>
          </a:stretch>
        </p:blipFill>
        <p:spPr>
          <a:xfrm>
            <a:off x="1606223" y="1826845"/>
            <a:ext cx="7043454" cy="2891693"/>
          </a:xfrm>
          <a:prstGeom prst="rect">
            <a:avLst/>
          </a:prstGeom>
        </p:spPr>
      </p:pic>
      <p:sp>
        <p:nvSpPr>
          <p:cNvPr id="11" name="Rectangle 10"/>
          <p:cNvSpPr/>
          <p:nvPr/>
        </p:nvSpPr>
        <p:spPr>
          <a:xfrm>
            <a:off x="1299308" y="771597"/>
            <a:ext cx="4572000" cy="615553"/>
          </a:xfrm>
          <a:prstGeom prst="rect">
            <a:avLst/>
          </a:prstGeom>
        </p:spPr>
        <p:txBody>
          <a:bodyPr>
            <a:spAutoFit/>
          </a:bodyPr>
          <a:lstStyle/>
          <a:p>
            <a:r>
              <a:rPr lang="en-US" b="1" dirty="0" smtClean="0">
                <a:latin typeface="Times New Roman"/>
                <a:cs typeface="Times New Roman"/>
              </a:rPr>
              <a:t>April 2013</a:t>
            </a:r>
            <a:endParaRPr lang="en-US" b="1" dirty="0">
              <a:latin typeface="Times New Roman"/>
              <a:cs typeface="Times New Roman"/>
            </a:endParaRPr>
          </a:p>
          <a:p>
            <a:r>
              <a:rPr lang="en-US" sz="1600" dirty="0">
                <a:latin typeface="Times New Roman"/>
                <a:cs typeface="Times New Roman"/>
              </a:rPr>
              <a:t>The naïve-forecasts have been </a:t>
            </a:r>
            <a:r>
              <a:rPr lang="en-US" sz="1600" dirty="0" smtClean="0">
                <a:latin typeface="Times New Roman"/>
                <a:cs typeface="Times New Roman"/>
              </a:rPr>
              <a:t>used.</a:t>
            </a:r>
            <a:endParaRPr lang="en-US" sz="1600" dirty="0">
              <a:latin typeface="Times New Roman"/>
              <a:cs typeface="Times New Roman"/>
            </a:endParaRPr>
          </a:p>
        </p:txBody>
      </p:sp>
    </p:spTree>
    <p:extLst>
      <p:ext uri="{BB962C8B-B14F-4D97-AF65-F5344CB8AC3E}">
        <p14:creationId xmlns:p14="http://schemas.microsoft.com/office/powerpoint/2010/main" val="120458681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Test</a:t>
            </a:r>
          </a:p>
        </p:txBody>
      </p:sp>
      <p:sp>
        <p:nvSpPr>
          <p:cNvPr id="11" name="Rectangle 10"/>
          <p:cNvSpPr/>
          <p:nvPr/>
        </p:nvSpPr>
        <p:spPr>
          <a:xfrm>
            <a:off x="1299307" y="771597"/>
            <a:ext cx="5167923" cy="615553"/>
          </a:xfrm>
          <a:prstGeom prst="rect">
            <a:avLst/>
          </a:prstGeom>
        </p:spPr>
        <p:txBody>
          <a:bodyPr wrap="square">
            <a:spAutoFit/>
          </a:bodyPr>
          <a:lstStyle/>
          <a:p>
            <a:r>
              <a:rPr lang="en-US" b="1" dirty="0" smtClean="0">
                <a:latin typeface="Times New Roman"/>
                <a:cs typeface="Times New Roman"/>
              </a:rPr>
              <a:t>May 2013</a:t>
            </a:r>
            <a:endParaRPr lang="en-US" b="1" dirty="0">
              <a:latin typeface="Times New Roman"/>
              <a:cs typeface="Times New Roman"/>
            </a:endParaRPr>
          </a:p>
          <a:p>
            <a:r>
              <a:rPr lang="en-US" sz="1600" dirty="0" smtClean="0">
                <a:latin typeface="Times New Roman"/>
                <a:cs typeface="Times New Roman"/>
              </a:rPr>
              <a:t>Using SAS Enterprise-Guide to build the model.</a:t>
            </a:r>
            <a:endParaRPr lang="en-US" sz="1600" dirty="0">
              <a:latin typeface="Times New Roman"/>
              <a:cs typeface="Times New Roman"/>
            </a:endParaRPr>
          </a:p>
        </p:txBody>
      </p:sp>
      <p:pic>
        <p:nvPicPr>
          <p:cNvPr id="2" name="Picture 1"/>
          <p:cNvPicPr>
            <a:picLocks noChangeAspect="1"/>
          </p:cNvPicPr>
          <p:nvPr/>
        </p:nvPicPr>
        <p:blipFill>
          <a:blip r:embed="rId2"/>
          <a:stretch>
            <a:fillRect/>
          </a:stretch>
        </p:blipFill>
        <p:spPr>
          <a:xfrm>
            <a:off x="1634393" y="1819030"/>
            <a:ext cx="6425222" cy="2938585"/>
          </a:xfrm>
          <a:prstGeom prst="rect">
            <a:avLst/>
          </a:prstGeom>
        </p:spPr>
      </p:pic>
    </p:spTree>
    <p:extLst>
      <p:ext uri="{BB962C8B-B14F-4D97-AF65-F5344CB8AC3E}">
        <p14:creationId xmlns:p14="http://schemas.microsoft.com/office/powerpoint/2010/main" val="3778801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Test</a:t>
            </a:r>
          </a:p>
        </p:txBody>
      </p:sp>
      <p:sp>
        <p:nvSpPr>
          <p:cNvPr id="11" name="Rectangle 10"/>
          <p:cNvSpPr/>
          <p:nvPr/>
        </p:nvSpPr>
        <p:spPr>
          <a:xfrm>
            <a:off x="1299306" y="771597"/>
            <a:ext cx="7844693" cy="615553"/>
          </a:xfrm>
          <a:prstGeom prst="rect">
            <a:avLst/>
          </a:prstGeom>
        </p:spPr>
        <p:txBody>
          <a:bodyPr wrap="square">
            <a:spAutoFit/>
          </a:bodyPr>
          <a:lstStyle/>
          <a:p>
            <a:r>
              <a:rPr lang="en-US" b="1" dirty="0" smtClean="0">
                <a:latin typeface="Times New Roman"/>
                <a:cs typeface="Times New Roman"/>
              </a:rPr>
              <a:t>June 2013</a:t>
            </a:r>
            <a:endParaRPr lang="en-US" b="1" dirty="0">
              <a:latin typeface="Times New Roman"/>
              <a:cs typeface="Times New Roman"/>
            </a:endParaRPr>
          </a:p>
          <a:p>
            <a:r>
              <a:rPr lang="en-US" sz="1600" dirty="0" smtClean="0">
                <a:latin typeface="Times New Roman"/>
                <a:cs typeface="Times New Roman"/>
              </a:rPr>
              <a:t>Selection of variables is done by graphs and MATLAB has been used to adjust the outcomes.</a:t>
            </a:r>
            <a:endParaRPr lang="en-US" sz="1600" dirty="0">
              <a:latin typeface="Times New Roman"/>
              <a:cs typeface="Times New Roman"/>
            </a:endParaRPr>
          </a:p>
        </p:txBody>
      </p:sp>
      <p:pic>
        <p:nvPicPr>
          <p:cNvPr id="3" name="Picture 2"/>
          <p:cNvPicPr>
            <a:picLocks noChangeAspect="1"/>
          </p:cNvPicPr>
          <p:nvPr/>
        </p:nvPicPr>
        <p:blipFill>
          <a:blip r:embed="rId2"/>
          <a:stretch>
            <a:fillRect/>
          </a:stretch>
        </p:blipFill>
        <p:spPr>
          <a:xfrm>
            <a:off x="1409706" y="4996955"/>
            <a:ext cx="6878789" cy="1391216"/>
          </a:xfrm>
          <a:prstGeom prst="rect">
            <a:avLst/>
          </a:prstGeom>
        </p:spPr>
      </p:pic>
      <p:pic>
        <p:nvPicPr>
          <p:cNvPr id="8" name="Picture 7"/>
          <p:cNvPicPr>
            <a:picLocks noChangeAspect="1"/>
          </p:cNvPicPr>
          <p:nvPr/>
        </p:nvPicPr>
        <p:blipFill>
          <a:blip r:embed="rId3"/>
          <a:stretch>
            <a:fillRect/>
          </a:stretch>
        </p:blipFill>
        <p:spPr>
          <a:xfrm>
            <a:off x="1634393" y="1819030"/>
            <a:ext cx="6425222" cy="2938585"/>
          </a:xfrm>
          <a:prstGeom prst="rect">
            <a:avLst/>
          </a:prstGeom>
        </p:spPr>
      </p:pic>
    </p:spTree>
    <p:extLst>
      <p:ext uri="{BB962C8B-B14F-4D97-AF65-F5344CB8AC3E}">
        <p14:creationId xmlns:p14="http://schemas.microsoft.com/office/powerpoint/2010/main" val="377880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3980" y="289406"/>
            <a:ext cx="5836081" cy="461665"/>
          </a:xfrm>
          <a:prstGeom prst="rect">
            <a:avLst/>
          </a:prstGeom>
          <a:noFill/>
        </p:spPr>
        <p:txBody>
          <a:bodyPr wrap="square" rtlCol="0">
            <a:spAutoFit/>
          </a:bodyPr>
          <a:lstStyle/>
          <a:p>
            <a:pPr algn="ctr"/>
            <a:r>
              <a:rPr lang="en-US" sz="2400" smtClean="0">
                <a:latin typeface="Times New Roman"/>
                <a:cs typeface="Times New Roman"/>
              </a:rPr>
              <a:t>SAS model</a:t>
            </a:r>
            <a:endParaRPr lang="en-US" sz="2400" dirty="0" smtClean="0">
              <a:latin typeface="Times New Roman"/>
              <a:cs typeface="Times New Roman"/>
            </a:endParaRPr>
          </a:p>
        </p:txBody>
      </p:sp>
      <p:pic>
        <p:nvPicPr>
          <p:cNvPr id="2" name="Picture 1"/>
          <p:cNvPicPr>
            <a:picLocks noChangeAspect="1"/>
          </p:cNvPicPr>
          <p:nvPr/>
        </p:nvPicPr>
        <p:blipFill>
          <a:blip r:embed="rId3"/>
          <a:stretch>
            <a:fillRect/>
          </a:stretch>
        </p:blipFill>
        <p:spPr>
          <a:xfrm>
            <a:off x="6316491" y="927105"/>
            <a:ext cx="2474742" cy="1647952"/>
          </a:xfrm>
          <a:prstGeom prst="rect">
            <a:avLst/>
          </a:prstGeom>
        </p:spPr>
      </p:pic>
      <p:pic>
        <p:nvPicPr>
          <p:cNvPr id="5" name="Picture 4"/>
          <p:cNvPicPr>
            <a:picLocks noChangeAspect="1"/>
          </p:cNvPicPr>
          <p:nvPr/>
        </p:nvPicPr>
        <p:blipFill rotWithShape="1">
          <a:blip r:embed="rId4"/>
          <a:srcRect b="14567"/>
          <a:stretch/>
        </p:blipFill>
        <p:spPr>
          <a:xfrm>
            <a:off x="1119432" y="997651"/>
            <a:ext cx="1123876" cy="1577405"/>
          </a:xfrm>
          <a:prstGeom prst="rect">
            <a:avLst/>
          </a:prstGeom>
        </p:spPr>
      </p:pic>
      <p:pic>
        <p:nvPicPr>
          <p:cNvPr id="6" name="Picture 5"/>
          <p:cNvPicPr>
            <a:picLocks noChangeAspect="1"/>
          </p:cNvPicPr>
          <p:nvPr/>
        </p:nvPicPr>
        <p:blipFill>
          <a:blip r:embed="rId5"/>
          <a:stretch>
            <a:fillRect/>
          </a:stretch>
        </p:blipFill>
        <p:spPr>
          <a:xfrm>
            <a:off x="1554511" y="2702999"/>
            <a:ext cx="6855426" cy="4113256"/>
          </a:xfrm>
          <a:prstGeom prst="rect">
            <a:avLst/>
          </a:prstGeom>
        </p:spPr>
      </p:pic>
    </p:spTree>
    <p:extLst>
      <p:ext uri="{BB962C8B-B14F-4D97-AF65-F5344CB8AC3E}">
        <p14:creationId xmlns:p14="http://schemas.microsoft.com/office/powerpoint/2010/main" val="14699133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4421" y="239891"/>
            <a:ext cx="6295459" cy="6376983"/>
          </a:xfrm>
          <a:prstGeom prst="rect">
            <a:avLst/>
          </a:prstGeom>
        </p:spPr>
      </p:pic>
      <p:sp>
        <p:nvSpPr>
          <p:cNvPr id="4" name="TextBox 3"/>
          <p:cNvSpPr txBox="1"/>
          <p:nvPr/>
        </p:nvSpPr>
        <p:spPr>
          <a:xfrm>
            <a:off x="7420874" y="643787"/>
            <a:ext cx="1364526" cy="1477328"/>
          </a:xfrm>
          <a:prstGeom prst="rect">
            <a:avLst/>
          </a:prstGeom>
          <a:noFill/>
        </p:spPr>
        <p:txBody>
          <a:bodyPr wrap="none" rtlCol="0">
            <a:spAutoFit/>
          </a:bodyPr>
          <a:lstStyle/>
          <a:p>
            <a:pPr algn="ctr"/>
            <a:r>
              <a:rPr lang="en-US" dirty="0" smtClean="0">
                <a:latin typeface="Times New Roman"/>
                <a:cs typeface="Times New Roman"/>
              </a:rPr>
              <a:t>Bunch of</a:t>
            </a:r>
          </a:p>
          <a:p>
            <a:pPr algn="ctr"/>
            <a:r>
              <a:rPr lang="en-US" dirty="0" smtClean="0">
                <a:latin typeface="Times New Roman"/>
                <a:cs typeface="Times New Roman"/>
              </a:rPr>
              <a:t>Various </a:t>
            </a:r>
          </a:p>
          <a:p>
            <a:pPr algn="ctr"/>
            <a:r>
              <a:rPr lang="en-US" dirty="0" smtClean="0">
                <a:latin typeface="Times New Roman"/>
                <a:cs typeface="Times New Roman"/>
              </a:rPr>
              <a:t>Completions</a:t>
            </a:r>
          </a:p>
          <a:p>
            <a:pPr algn="ctr"/>
            <a:r>
              <a:rPr lang="en-US" dirty="0" smtClean="0">
                <a:latin typeface="Times New Roman"/>
                <a:cs typeface="Times New Roman"/>
              </a:rPr>
              <a:t>The website</a:t>
            </a:r>
          </a:p>
          <a:p>
            <a:pPr algn="ctr"/>
            <a:r>
              <a:rPr lang="en-US" dirty="0" smtClean="0">
                <a:latin typeface="Times New Roman"/>
                <a:cs typeface="Times New Roman"/>
              </a:rPr>
              <a:t>Provides</a:t>
            </a:r>
            <a:endParaRPr lang="en-US" dirty="0">
              <a:latin typeface="Times New Roman"/>
              <a:cs typeface="Times New Roman"/>
            </a:endParaRPr>
          </a:p>
        </p:txBody>
      </p:sp>
    </p:spTree>
    <p:extLst>
      <p:ext uri="{BB962C8B-B14F-4D97-AF65-F5344CB8AC3E}">
        <p14:creationId xmlns:p14="http://schemas.microsoft.com/office/powerpoint/2010/main" val="5213009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73980" y="289406"/>
            <a:ext cx="5836081" cy="461665"/>
          </a:xfrm>
          <a:prstGeom prst="rect">
            <a:avLst/>
          </a:prstGeom>
          <a:noFill/>
        </p:spPr>
        <p:txBody>
          <a:bodyPr wrap="square" rtlCol="0">
            <a:spAutoFit/>
          </a:bodyPr>
          <a:lstStyle/>
          <a:p>
            <a:pPr algn="ctr"/>
            <a:r>
              <a:rPr lang="en-US" sz="2400" smtClean="0">
                <a:latin typeface="Times New Roman"/>
                <a:cs typeface="Times New Roman"/>
              </a:rPr>
              <a:t>SAS model</a:t>
            </a:r>
            <a:endParaRPr lang="en-US" sz="2400" dirty="0" smtClean="0">
              <a:latin typeface="Times New Roman"/>
              <a:cs typeface="Times New Roman"/>
            </a:endParaRPr>
          </a:p>
        </p:txBody>
      </p:sp>
      <p:pic>
        <p:nvPicPr>
          <p:cNvPr id="8" name="Picture 7"/>
          <p:cNvPicPr>
            <a:picLocks noChangeAspect="1"/>
          </p:cNvPicPr>
          <p:nvPr/>
        </p:nvPicPr>
        <p:blipFill rotWithShape="1">
          <a:blip r:embed="rId3"/>
          <a:srcRect l="20111" t="18674" r="14152"/>
          <a:stretch/>
        </p:blipFill>
        <p:spPr>
          <a:xfrm>
            <a:off x="1038290" y="1087066"/>
            <a:ext cx="8086603" cy="4417559"/>
          </a:xfrm>
          <a:prstGeom prst="rect">
            <a:avLst/>
          </a:prstGeom>
        </p:spPr>
      </p:pic>
    </p:spTree>
    <p:extLst>
      <p:ext uri="{BB962C8B-B14F-4D97-AF65-F5344CB8AC3E}">
        <p14:creationId xmlns:p14="http://schemas.microsoft.com/office/powerpoint/2010/main" val="84936672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3980" y="289406"/>
            <a:ext cx="5836081" cy="461665"/>
          </a:xfrm>
          <a:prstGeom prst="rect">
            <a:avLst/>
          </a:prstGeom>
          <a:noFill/>
        </p:spPr>
        <p:txBody>
          <a:bodyPr wrap="square" rtlCol="0">
            <a:spAutoFit/>
          </a:bodyPr>
          <a:lstStyle/>
          <a:p>
            <a:pPr algn="ctr"/>
            <a:r>
              <a:rPr lang="en-US" sz="2400" smtClean="0">
                <a:latin typeface="Times New Roman"/>
                <a:cs typeface="Times New Roman"/>
              </a:rPr>
              <a:t>SAS model</a:t>
            </a:r>
            <a:endParaRPr lang="en-US" sz="2400" dirty="0" smtClean="0">
              <a:latin typeface="Times New Roman"/>
              <a:cs typeface="Times New Roman"/>
            </a:endParaRPr>
          </a:p>
        </p:txBody>
      </p:sp>
      <p:pic>
        <p:nvPicPr>
          <p:cNvPr id="2" name="Picture 1"/>
          <p:cNvPicPr>
            <a:picLocks noChangeAspect="1"/>
          </p:cNvPicPr>
          <p:nvPr/>
        </p:nvPicPr>
        <p:blipFill>
          <a:blip r:embed="rId3"/>
          <a:stretch>
            <a:fillRect/>
          </a:stretch>
        </p:blipFill>
        <p:spPr>
          <a:xfrm>
            <a:off x="1396958" y="839916"/>
            <a:ext cx="7504515" cy="5794626"/>
          </a:xfrm>
          <a:prstGeom prst="rect">
            <a:avLst/>
          </a:prstGeom>
        </p:spPr>
      </p:pic>
    </p:spTree>
    <p:extLst>
      <p:ext uri="{BB962C8B-B14F-4D97-AF65-F5344CB8AC3E}">
        <p14:creationId xmlns:p14="http://schemas.microsoft.com/office/powerpoint/2010/main" val="3710432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3980" y="289406"/>
            <a:ext cx="5836081" cy="461665"/>
          </a:xfrm>
          <a:prstGeom prst="rect">
            <a:avLst/>
          </a:prstGeom>
          <a:noFill/>
        </p:spPr>
        <p:txBody>
          <a:bodyPr wrap="square" rtlCol="0">
            <a:spAutoFit/>
          </a:bodyPr>
          <a:lstStyle/>
          <a:p>
            <a:pPr algn="ctr"/>
            <a:r>
              <a:rPr lang="en-US" sz="2400" smtClean="0">
                <a:latin typeface="Times New Roman"/>
                <a:cs typeface="Times New Roman"/>
              </a:rPr>
              <a:t>SAS model</a:t>
            </a:r>
            <a:endParaRPr lang="en-US" sz="2400" dirty="0" smtClean="0">
              <a:latin typeface="Times New Roman"/>
              <a:cs typeface="Times New Roman"/>
            </a:endParaRPr>
          </a:p>
        </p:txBody>
      </p:sp>
      <p:pic>
        <p:nvPicPr>
          <p:cNvPr id="2" name="Picture 1"/>
          <p:cNvPicPr>
            <a:picLocks noChangeAspect="1"/>
          </p:cNvPicPr>
          <p:nvPr/>
        </p:nvPicPr>
        <p:blipFill>
          <a:blip r:embed="rId3"/>
          <a:stretch>
            <a:fillRect/>
          </a:stretch>
        </p:blipFill>
        <p:spPr>
          <a:xfrm>
            <a:off x="1121511" y="856271"/>
            <a:ext cx="3934809" cy="2898127"/>
          </a:xfrm>
          <a:prstGeom prst="rect">
            <a:avLst/>
          </a:prstGeom>
        </p:spPr>
      </p:pic>
      <p:pic>
        <p:nvPicPr>
          <p:cNvPr id="4" name="Picture 3"/>
          <p:cNvPicPr>
            <a:picLocks noChangeAspect="1"/>
          </p:cNvPicPr>
          <p:nvPr/>
        </p:nvPicPr>
        <p:blipFill>
          <a:blip r:embed="rId4"/>
          <a:stretch>
            <a:fillRect/>
          </a:stretch>
        </p:blipFill>
        <p:spPr>
          <a:xfrm>
            <a:off x="3706023" y="2471699"/>
            <a:ext cx="5183691" cy="4198169"/>
          </a:xfrm>
          <a:prstGeom prst="rect">
            <a:avLst/>
          </a:prstGeom>
        </p:spPr>
      </p:pic>
    </p:spTree>
    <p:extLst>
      <p:ext uri="{BB962C8B-B14F-4D97-AF65-F5344CB8AC3E}">
        <p14:creationId xmlns:p14="http://schemas.microsoft.com/office/powerpoint/2010/main" val="76324698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sp>
        <p:nvSpPr>
          <p:cNvPr id="24" name="Rectangle 23"/>
          <p:cNvSpPr/>
          <p:nvPr/>
        </p:nvSpPr>
        <p:spPr>
          <a:xfrm>
            <a:off x="1172307" y="1085906"/>
            <a:ext cx="7805616" cy="1600438"/>
          </a:xfrm>
          <a:prstGeom prst="rect">
            <a:avLst/>
          </a:prstGeom>
        </p:spPr>
        <p:txBody>
          <a:bodyPr wrap="square">
            <a:spAutoFit/>
          </a:bodyPr>
          <a:lstStyle/>
          <a:p>
            <a:pPr marL="285750" indent="-285750">
              <a:buFont typeface="Arial"/>
              <a:buChar char="•"/>
            </a:pPr>
            <a:r>
              <a:rPr lang="en-US" sz="1400" b="1" dirty="0" smtClean="0">
                <a:latin typeface="Times New Roman"/>
                <a:cs typeface="Times New Roman"/>
              </a:rPr>
              <a:t>Zone1</a:t>
            </a:r>
            <a:r>
              <a:rPr lang="en-US" sz="1400" dirty="0" smtClean="0">
                <a:latin typeface="Times New Roman"/>
                <a:cs typeface="Times New Roman"/>
              </a:rPr>
              <a:t>: (8) </a:t>
            </a:r>
            <a:r>
              <a:rPr lang="en-US" sz="1400" dirty="0">
                <a:latin typeface="Times New Roman"/>
                <a:cs typeface="Times New Roman"/>
              </a:rPr>
              <a:t>Nominal power (1560W) Panel Orientation (38° Clockwise from North) Panel Tilt (36°).</a:t>
            </a:r>
          </a:p>
          <a:p>
            <a:pPr marL="285750" indent="-285750">
              <a:buFont typeface="Arial"/>
              <a:buChar char="•"/>
            </a:pPr>
            <a:endParaRPr lang="en-US" sz="1400" dirty="0">
              <a:latin typeface="Times New Roman"/>
              <a:cs typeface="Times New Roman"/>
            </a:endParaRPr>
          </a:p>
          <a:p>
            <a:pPr marL="285750" indent="-285750">
              <a:buFont typeface="Arial"/>
              <a:buChar char="•"/>
            </a:pPr>
            <a:r>
              <a:rPr lang="en-US" sz="1400" b="1" dirty="0">
                <a:latin typeface="Times New Roman"/>
                <a:cs typeface="Times New Roman"/>
              </a:rPr>
              <a:t>Zone2</a:t>
            </a:r>
            <a:r>
              <a:rPr lang="en-US" sz="1400" dirty="0">
                <a:latin typeface="Times New Roman"/>
                <a:cs typeface="Times New Roman"/>
              </a:rPr>
              <a:t>: </a:t>
            </a:r>
            <a:r>
              <a:rPr lang="en-US" sz="1400" dirty="0" smtClean="0">
                <a:latin typeface="Times New Roman"/>
                <a:cs typeface="Times New Roman"/>
              </a:rPr>
              <a:t>(</a:t>
            </a:r>
            <a:r>
              <a:rPr lang="en-US" sz="1400" dirty="0">
                <a:latin typeface="Times New Roman"/>
                <a:cs typeface="Times New Roman"/>
              </a:rPr>
              <a:t>26) Nominal power (4940W) Panel Orientation (327° Clockwise from North) Panel Tilt (35°).</a:t>
            </a:r>
          </a:p>
          <a:p>
            <a:pPr marL="285750" indent="-285750">
              <a:buFont typeface="Arial"/>
              <a:buChar char="•"/>
            </a:pPr>
            <a:endParaRPr lang="en-US" sz="1400" dirty="0">
              <a:latin typeface="Times New Roman"/>
              <a:cs typeface="Times New Roman"/>
            </a:endParaRPr>
          </a:p>
          <a:p>
            <a:pPr marL="285750" indent="-285750">
              <a:buFont typeface="Arial"/>
              <a:buChar char="•"/>
            </a:pPr>
            <a:r>
              <a:rPr lang="en-US" sz="1400" b="1" dirty="0">
                <a:latin typeface="Times New Roman"/>
                <a:cs typeface="Times New Roman"/>
              </a:rPr>
              <a:t>Zone3</a:t>
            </a:r>
            <a:r>
              <a:rPr lang="en-US" sz="1400" dirty="0">
                <a:latin typeface="Times New Roman"/>
                <a:cs typeface="Times New Roman"/>
              </a:rPr>
              <a:t>: </a:t>
            </a:r>
            <a:r>
              <a:rPr lang="en-US" sz="1400" dirty="0" smtClean="0">
                <a:latin typeface="Times New Roman"/>
                <a:cs typeface="Times New Roman"/>
              </a:rPr>
              <a:t>Panel </a:t>
            </a:r>
            <a:r>
              <a:rPr lang="en-US" sz="1400" dirty="0">
                <a:latin typeface="Times New Roman"/>
                <a:cs typeface="Times New Roman"/>
              </a:rPr>
              <a:t>number (20) Nominal power (4000W</a:t>
            </a:r>
            <a:r>
              <a:rPr lang="en-US" sz="1400" dirty="0" smtClean="0">
                <a:latin typeface="Times New Roman"/>
                <a:cs typeface="Times New Roman"/>
              </a:rPr>
              <a:t>) Panel </a:t>
            </a:r>
            <a:r>
              <a:rPr lang="en-US" sz="1400" dirty="0">
                <a:latin typeface="Times New Roman"/>
                <a:cs typeface="Times New Roman"/>
              </a:rPr>
              <a:t>Orientation (31° Clockwise from North) Panel Tilt (21°)</a:t>
            </a:r>
          </a:p>
          <a:p>
            <a:pPr marL="285750" indent="-285750">
              <a:buFont typeface="Arial"/>
              <a:buChar char="•"/>
            </a:pPr>
            <a:endParaRPr lang="en-US" sz="1400" dirty="0"/>
          </a:p>
        </p:txBody>
      </p:sp>
      <p:pic>
        <p:nvPicPr>
          <p:cNvPr id="15" name="Picture 14"/>
          <p:cNvPicPr>
            <a:picLocks noChangeAspect="1"/>
          </p:cNvPicPr>
          <p:nvPr/>
        </p:nvPicPr>
        <p:blipFill>
          <a:blip r:embed="rId2"/>
          <a:stretch>
            <a:fillRect/>
          </a:stretch>
        </p:blipFill>
        <p:spPr>
          <a:xfrm>
            <a:off x="4903563" y="4873259"/>
            <a:ext cx="4074360" cy="1835218"/>
          </a:xfrm>
          <a:prstGeom prst="rect">
            <a:avLst/>
          </a:prstGeom>
        </p:spPr>
      </p:pic>
      <p:sp>
        <p:nvSpPr>
          <p:cNvPr id="16" name="TextBox 15"/>
          <p:cNvSpPr txBox="1"/>
          <p:nvPr/>
        </p:nvSpPr>
        <p:spPr>
          <a:xfrm>
            <a:off x="4047756" y="6331516"/>
            <a:ext cx="184666" cy="369332"/>
          </a:xfrm>
          <a:prstGeom prst="rect">
            <a:avLst/>
          </a:prstGeom>
          <a:noFill/>
        </p:spPr>
        <p:txBody>
          <a:bodyPr wrap="none" rtlCol="0">
            <a:spAutoFit/>
          </a:bodyPr>
          <a:lstStyle/>
          <a:p>
            <a:endParaRPr lang="en-US" dirty="0"/>
          </a:p>
        </p:txBody>
      </p:sp>
      <p:grpSp>
        <p:nvGrpSpPr>
          <p:cNvPr id="8" name="Group 7"/>
          <p:cNvGrpSpPr/>
          <p:nvPr/>
        </p:nvGrpSpPr>
        <p:grpSpPr>
          <a:xfrm>
            <a:off x="1280838" y="2486318"/>
            <a:ext cx="5346700" cy="2251909"/>
            <a:chOff x="1280838" y="2486318"/>
            <a:chExt cx="5346700" cy="2251909"/>
          </a:xfrm>
        </p:grpSpPr>
        <p:grpSp>
          <p:nvGrpSpPr>
            <p:cNvPr id="6" name="Group 5"/>
            <p:cNvGrpSpPr/>
            <p:nvPr/>
          </p:nvGrpSpPr>
          <p:grpSpPr>
            <a:xfrm>
              <a:off x="1280838" y="2486318"/>
              <a:ext cx="5346700" cy="2251909"/>
              <a:chOff x="1280838" y="2486318"/>
              <a:chExt cx="5346700" cy="2251909"/>
            </a:xfrm>
          </p:grpSpPr>
          <p:grpSp>
            <p:nvGrpSpPr>
              <p:cNvPr id="4" name="Group 3"/>
              <p:cNvGrpSpPr/>
              <p:nvPr/>
            </p:nvGrpSpPr>
            <p:grpSpPr>
              <a:xfrm>
                <a:off x="1387808" y="2486318"/>
                <a:ext cx="3585033" cy="677109"/>
                <a:chOff x="1172307" y="2750753"/>
                <a:chExt cx="3585033" cy="677109"/>
              </a:xfrm>
            </p:grpSpPr>
            <p:sp>
              <p:nvSpPr>
                <p:cNvPr id="3" name="Rectangle 2"/>
                <p:cNvSpPr/>
                <p:nvPr/>
              </p:nvSpPr>
              <p:spPr>
                <a:xfrm>
                  <a:off x="1172307" y="2750753"/>
                  <a:ext cx="3585033" cy="369332"/>
                </a:xfrm>
                <a:prstGeom prst="rect">
                  <a:avLst/>
                </a:prstGeom>
              </p:spPr>
              <p:txBody>
                <a:bodyPr wrap="square">
                  <a:spAutoFit/>
                </a:bodyPr>
                <a:lstStyle/>
                <a:p>
                  <a:r>
                    <a:rPr lang="en-US" dirty="0" smtClean="0">
                      <a:latin typeface="Times New Roman"/>
                      <a:cs typeface="Times New Roman"/>
                    </a:rPr>
                    <a:t>Model validation and comparison:</a:t>
                  </a:r>
                </a:p>
              </p:txBody>
            </p:sp>
            <p:sp>
              <p:nvSpPr>
                <p:cNvPr id="2" name="Rectangle 1"/>
                <p:cNvSpPr/>
                <p:nvPr/>
              </p:nvSpPr>
              <p:spPr>
                <a:xfrm>
                  <a:off x="1230902" y="3120085"/>
                  <a:ext cx="1120156" cy="307777"/>
                </a:xfrm>
                <a:prstGeom prst="rect">
                  <a:avLst/>
                </a:prstGeom>
              </p:spPr>
              <p:txBody>
                <a:bodyPr wrap="none">
                  <a:spAutoFit/>
                </a:bodyPr>
                <a:lstStyle/>
                <a:p>
                  <a:r>
                    <a:rPr lang="en-US" sz="1400" dirty="0">
                      <a:latin typeface="Times New Roman"/>
                      <a:ea typeface="Calibri"/>
                      <a:cs typeface="Times New Roman"/>
                    </a:rPr>
                    <a:t>August 2013</a:t>
                  </a:r>
                  <a:r>
                    <a:rPr lang="en-US" sz="1400" dirty="0">
                      <a:latin typeface="Times New Roman"/>
                      <a:cs typeface="Times New Roman"/>
                    </a:rPr>
                    <a:t> </a:t>
                  </a:r>
                </a:p>
              </p:txBody>
            </p:sp>
          </p:grpSp>
          <p:pic>
            <p:nvPicPr>
              <p:cNvPr id="5" name="Picture 4"/>
              <p:cNvPicPr>
                <a:picLocks noChangeAspect="1"/>
              </p:cNvPicPr>
              <p:nvPr/>
            </p:nvPicPr>
            <p:blipFill>
              <a:blip r:embed="rId3"/>
              <a:stretch>
                <a:fillRect/>
              </a:stretch>
            </p:blipFill>
            <p:spPr>
              <a:xfrm>
                <a:off x="1280838" y="3163427"/>
                <a:ext cx="5346700" cy="1574800"/>
              </a:xfrm>
              <a:prstGeom prst="rect">
                <a:avLst/>
              </a:prstGeom>
            </p:spPr>
          </p:pic>
        </p:grpSp>
        <p:sp>
          <p:nvSpPr>
            <p:cNvPr id="17" name="TextBox 16"/>
            <p:cNvSpPr txBox="1"/>
            <p:nvPr/>
          </p:nvSpPr>
          <p:spPr>
            <a:xfrm>
              <a:off x="4204675" y="3407303"/>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050" dirty="0">
                <a:latin typeface="Arial Rounded MT Bold"/>
                <a:cs typeface="Arial Rounded MT Bold"/>
              </a:endParaRPr>
            </a:p>
          </p:txBody>
        </p:sp>
        <p:sp>
          <p:nvSpPr>
            <p:cNvPr id="19" name="TextBox 18"/>
            <p:cNvSpPr txBox="1"/>
            <p:nvPr/>
          </p:nvSpPr>
          <p:spPr>
            <a:xfrm>
              <a:off x="1502918" y="3383766"/>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050" dirty="0">
                <a:latin typeface="Arial Rounded MT Bold"/>
                <a:cs typeface="Arial Rounded MT Bold"/>
              </a:endParaRPr>
            </a:p>
          </p:txBody>
        </p:sp>
      </p:grpSp>
      <p:grpSp>
        <p:nvGrpSpPr>
          <p:cNvPr id="9" name="Group 8"/>
          <p:cNvGrpSpPr/>
          <p:nvPr/>
        </p:nvGrpSpPr>
        <p:grpSpPr>
          <a:xfrm>
            <a:off x="1108937" y="4927791"/>
            <a:ext cx="3182165" cy="1568932"/>
            <a:chOff x="1108937" y="4927791"/>
            <a:chExt cx="3182165" cy="1568932"/>
          </a:xfrm>
        </p:grpSpPr>
        <p:grpSp>
          <p:nvGrpSpPr>
            <p:cNvPr id="14" name="Group 13"/>
            <p:cNvGrpSpPr/>
            <p:nvPr/>
          </p:nvGrpSpPr>
          <p:grpSpPr>
            <a:xfrm>
              <a:off x="1108937" y="4927791"/>
              <a:ext cx="3182165" cy="1568932"/>
              <a:chOff x="1104218" y="5092662"/>
              <a:chExt cx="3182165" cy="1568932"/>
            </a:xfrm>
          </p:grpSpPr>
          <p:pic>
            <p:nvPicPr>
              <p:cNvPr id="11" name="Picture 10"/>
              <p:cNvPicPr>
                <a:picLocks noChangeAspect="1"/>
              </p:cNvPicPr>
              <p:nvPr/>
            </p:nvPicPr>
            <p:blipFill>
              <a:blip r:embed="rId4"/>
              <a:stretch>
                <a:fillRect/>
              </a:stretch>
            </p:blipFill>
            <p:spPr>
              <a:xfrm>
                <a:off x="1104218" y="5092662"/>
                <a:ext cx="2949139" cy="1278963"/>
              </a:xfrm>
              <a:prstGeom prst="rect">
                <a:avLst/>
              </a:prstGeom>
            </p:spPr>
          </p:pic>
          <p:sp>
            <p:nvSpPr>
              <p:cNvPr id="18" name="Rectangle 17"/>
              <p:cNvSpPr/>
              <p:nvPr/>
            </p:nvSpPr>
            <p:spPr>
              <a:xfrm>
                <a:off x="1172307" y="6384595"/>
                <a:ext cx="3114076" cy="276999"/>
              </a:xfrm>
              <a:prstGeom prst="rect">
                <a:avLst/>
              </a:prstGeom>
            </p:spPr>
            <p:txBody>
              <a:bodyPr wrap="square">
                <a:spAutoFit/>
              </a:bodyPr>
              <a:lstStyle/>
              <a:p>
                <a:r>
                  <a:rPr lang="en-US" sz="1200" dirty="0" smtClean="0">
                    <a:latin typeface="Times New Roman"/>
                    <a:ea typeface="Calibri"/>
                    <a:cs typeface="Times New Roman"/>
                  </a:rPr>
                  <a:t>PS3 with more panels, now is better than PS2.</a:t>
                </a:r>
                <a:endParaRPr lang="en-US" sz="1200" dirty="0">
                  <a:latin typeface="Times New Roman"/>
                  <a:cs typeface="Times New Roman"/>
                </a:endParaRPr>
              </a:p>
            </p:txBody>
          </p:sp>
        </p:grpSp>
        <p:sp>
          <p:nvSpPr>
            <p:cNvPr id="20" name="TextBox 19"/>
            <p:cNvSpPr txBox="1"/>
            <p:nvPr/>
          </p:nvSpPr>
          <p:spPr>
            <a:xfrm>
              <a:off x="1377998" y="5163014"/>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050" dirty="0">
                <a:latin typeface="Arial Rounded MT Bold"/>
                <a:cs typeface="Arial Rounded MT Bold"/>
              </a:endParaRPr>
            </a:p>
          </p:txBody>
        </p:sp>
      </p:grpSp>
    </p:spTree>
    <p:extLst>
      <p:ext uri="{BB962C8B-B14F-4D97-AF65-F5344CB8AC3E}">
        <p14:creationId xmlns:p14="http://schemas.microsoft.com/office/powerpoint/2010/main" val="45996880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88697" y="751601"/>
            <a:ext cx="4021384" cy="369332"/>
          </a:xfrm>
          <a:prstGeom prst="rect">
            <a:avLst/>
          </a:prstGeom>
          <a:noFill/>
        </p:spPr>
        <p:txBody>
          <a:bodyPr wrap="square" rtlCol="0">
            <a:spAutoFit/>
          </a:bodyPr>
          <a:lstStyle/>
          <a:p>
            <a:r>
              <a:rPr lang="en-US" dirty="0" smtClean="0">
                <a:latin typeface="Times New Roman"/>
                <a:cs typeface="Times New Roman"/>
              </a:rPr>
              <a:t>Some Observations:</a:t>
            </a:r>
          </a:p>
        </p:txBody>
      </p:sp>
      <p:sp>
        <p:nvSpPr>
          <p:cNvPr id="7" name="TextBox 6"/>
          <p:cNvSpPr txBox="1"/>
          <p:nvPr/>
        </p:nvSpPr>
        <p:spPr>
          <a:xfrm>
            <a:off x="1241097" y="1072086"/>
            <a:ext cx="1523595" cy="307777"/>
          </a:xfrm>
          <a:prstGeom prst="rect">
            <a:avLst/>
          </a:prstGeom>
          <a:noFill/>
        </p:spPr>
        <p:txBody>
          <a:bodyPr wrap="square" rtlCol="0">
            <a:spAutoFit/>
          </a:bodyPr>
          <a:lstStyle/>
          <a:p>
            <a:r>
              <a:rPr lang="en-US" sz="1400" dirty="0" smtClean="0">
                <a:latin typeface="Times New Roman"/>
                <a:cs typeface="Times New Roman"/>
              </a:rPr>
              <a:t>September 2013:</a:t>
            </a:r>
          </a:p>
        </p:txBody>
      </p:sp>
      <p:sp>
        <p:nvSpPr>
          <p:cNvPr id="3" name="Rectangle 2"/>
          <p:cNvSpPr/>
          <p:nvPr/>
        </p:nvSpPr>
        <p:spPr>
          <a:xfrm>
            <a:off x="1108235" y="1379863"/>
            <a:ext cx="2838534" cy="5171478"/>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 name="TextBox 3"/>
          <p:cNvSpPr txBox="1"/>
          <p:nvPr/>
        </p:nvSpPr>
        <p:spPr>
          <a:xfrm>
            <a:off x="6809154" y="3389924"/>
            <a:ext cx="2238726" cy="523220"/>
          </a:xfrm>
          <a:prstGeom prst="rect">
            <a:avLst/>
          </a:prstGeom>
          <a:solidFill>
            <a:schemeClr val="accent2">
              <a:lumMod val="20000"/>
              <a:lumOff val="80000"/>
            </a:schemeClr>
          </a:solidFill>
        </p:spPr>
        <p:txBody>
          <a:bodyPr wrap="none" rtlCol="0">
            <a:spAutoFit/>
          </a:bodyPr>
          <a:lstStyle/>
          <a:p>
            <a:pPr algn="ctr"/>
            <a:r>
              <a:rPr lang="en-US" sz="1400" dirty="0" smtClean="0">
                <a:latin typeface="Times New Roman"/>
                <a:cs typeface="Times New Roman"/>
              </a:rPr>
              <a:t>Using Ln of Solar irradiance</a:t>
            </a:r>
          </a:p>
          <a:p>
            <a:pPr algn="ctr"/>
            <a:r>
              <a:rPr lang="en-US" sz="1400" dirty="0" smtClean="0">
                <a:latin typeface="Times New Roman"/>
                <a:cs typeface="Times New Roman"/>
              </a:rPr>
              <a:t>VAR.169.128</a:t>
            </a:r>
            <a:endParaRPr lang="en-US" sz="1400" dirty="0">
              <a:latin typeface="Times New Roman"/>
              <a:cs typeface="Times New Roman"/>
            </a:endParaRPr>
          </a:p>
        </p:txBody>
      </p:sp>
      <p:sp>
        <p:nvSpPr>
          <p:cNvPr id="13" name="TextBox 12"/>
          <p:cNvSpPr txBox="1"/>
          <p:nvPr/>
        </p:nvSpPr>
        <p:spPr>
          <a:xfrm>
            <a:off x="6738085" y="5265308"/>
            <a:ext cx="2339102" cy="738664"/>
          </a:xfrm>
          <a:prstGeom prst="rect">
            <a:avLst/>
          </a:prstGeom>
          <a:solidFill>
            <a:schemeClr val="accent5">
              <a:lumMod val="20000"/>
              <a:lumOff val="80000"/>
            </a:schemeClr>
          </a:solidFill>
        </p:spPr>
        <p:txBody>
          <a:bodyPr wrap="none" rtlCol="0">
            <a:spAutoFit/>
          </a:bodyPr>
          <a:lstStyle/>
          <a:p>
            <a:pPr algn="ctr"/>
            <a:r>
              <a:rPr lang="en-US" sz="1400" dirty="0" smtClean="0">
                <a:latin typeface="Times New Roman"/>
                <a:cs typeface="Times New Roman"/>
              </a:rPr>
              <a:t>Using Square and Cubic roots</a:t>
            </a:r>
          </a:p>
          <a:p>
            <a:pPr algn="ctr"/>
            <a:r>
              <a:rPr lang="en-US" sz="1400" dirty="0" smtClean="0">
                <a:latin typeface="Times New Roman"/>
                <a:cs typeface="Times New Roman"/>
              </a:rPr>
              <a:t>of Solar irradiance</a:t>
            </a:r>
          </a:p>
          <a:p>
            <a:pPr algn="ctr"/>
            <a:r>
              <a:rPr lang="en-US" sz="1400" dirty="0" smtClean="0">
                <a:latin typeface="Times New Roman"/>
                <a:cs typeface="Times New Roman"/>
              </a:rPr>
              <a:t>VAR.169.128</a:t>
            </a:r>
            <a:endParaRPr lang="en-US" sz="1400" dirty="0">
              <a:latin typeface="Times New Roman"/>
              <a:cs typeface="Times New Roman"/>
            </a:endParaRPr>
          </a:p>
        </p:txBody>
      </p:sp>
      <p:sp>
        <p:nvSpPr>
          <p:cNvPr id="14" name="TextBox 13"/>
          <p:cNvSpPr txBox="1"/>
          <p:nvPr/>
        </p:nvSpPr>
        <p:spPr>
          <a:xfrm>
            <a:off x="6649362" y="1716540"/>
            <a:ext cx="2480166" cy="738664"/>
          </a:xfrm>
          <a:prstGeom prst="rect">
            <a:avLst/>
          </a:prstGeom>
          <a:solidFill>
            <a:schemeClr val="bg1">
              <a:lumMod val="95000"/>
            </a:schemeClr>
          </a:solidFill>
        </p:spPr>
        <p:txBody>
          <a:bodyPr wrap="none" rtlCol="0">
            <a:spAutoFit/>
          </a:bodyPr>
          <a:lstStyle/>
          <a:p>
            <a:pPr algn="ctr"/>
            <a:r>
              <a:rPr lang="en-US" sz="1400" dirty="0" smtClean="0">
                <a:latin typeface="Times New Roman"/>
                <a:cs typeface="Times New Roman"/>
              </a:rPr>
              <a:t>Using Polynomial of 2</a:t>
            </a:r>
            <a:r>
              <a:rPr lang="en-US" sz="1400" baseline="30000" dirty="0" smtClean="0">
                <a:latin typeface="Times New Roman"/>
                <a:cs typeface="Times New Roman"/>
              </a:rPr>
              <a:t>nd</a:t>
            </a:r>
            <a:r>
              <a:rPr lang="en-US" sz="1400" dirty="0" smtClean="0">
                <a:latin typeface="Times New Roman"/>
                <a:cs typeface="Times New Roman"/>
              </a:rPr>
              <a:t> and 3</a:t>
            </a:r>
            <a:r>
              <a:rPr lang="en-US" sz="1400" baseline="30000" dirty="0" smtClean="0">
                <a:latin typeface="Times New Roman"/>
                <a:cs typeface="Times New Roman"/>
              </a:rPr>
              <a:t>rd</a:t>
            </a:r>
            <a:r>
              <a:rPr lang="en-US" sz="1400" dirty="0" smtClean="0">
                <a:latin typeface="Times New Roman"/>
                <a:cs typeface="Times New Roman"/>
              </a:rPr>
              <a:t> </a:t>
            </a:r>
          </a:p>
          <a:p>
            <a:pPr algn="ctr"/>
            <a:r>
              <a:rPr lang="en-US" sz="1400" dirty="0" smtClean="0">
                <a:latin typeface="Times New Roman"/>
                <a:cs typeface="Times New Roman"/>
              </a:rPr>
              <a:t>degrees for Solar irradiance</a:t>
            </a:r>
          </a:p>
          <a:p>
            <a:pPr algn="ctr"/>
            <a:r>
              <a:rPr lang="en-US" sz="1400" dirty="0" smtClean="0">
                <a:latin typeface="Times New Roman"/>
                <a:cs typeface="Times New Roman"/>
              </a:rPr>
              <a:t>VAR.169.128</a:t>
            </a:r>
            <a:endParaRPr lang="en-US" sz="1400" dirty="0">
              <a:latin typeface="Times New Roman"/>
              <a:cs typeface="Times New Roman"/>
            </a:endParaRPr>
          </a:p>
        </p:txBody>
      </p:sp>
      <p:sp>
        <p:nvSpPr>
          <p:cNvPr id="16" name="TextBox 15"/>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grpSp>
        <p:nvGrpSpPr>
          <p:cNvPr id="10" name="Group 9"/>
          <p:cNvGrpSpPr/>
          <p:nvPr/>
        </p:nvGrpSpPr>
        <p:grpSpPr>
          <a:xfrm>
            <a:off x="1124517" y="3078546"/>
            <a:ext cx="5510174" cy="1781788"/>
            <a:chOff x="1124517" y="3078546"/>
            <a:chExt cx="5510174" cy="1781788"/>
          </a:xfrm>
        </p:grpSpPr>
        <p:grpSp>
          <p:nvGrpSpPr>
            <p:cNvPr id="5" name="Group 4"/>
            <p:cNvGrpSpPr/>
            <p:nvPr/>
          </p:nvGrpSpPr>
          <p:grpSpPr>
            <a:xfrm>
              <a:off x="1124517" y="3078546"/>
              <a:ext cx="5510174" cy="1781788"/>
              <a:chOff x="1124517" y="3078546"/>
              <a:chExt cx="5510174" cy="1781788"/>
            </a:xfrm>
          </p:grpSpPr>
          <p:pic>
            <p:nvPicPr>
              <p:cNvPr id="8" name="Picture 7"/>
              <p:cNvPicPr>
                <a:picLocks noChangeAspect="1"/>
              </p:cNvPicPr>
              <p:nvPr/>
            </p:nvPicPr>
            <p:blipFill>
              <a:blip r:embed="rId2"/>
              <a:stretch>
                <a:fillRect/>
              </a:stretch>
            </p:blipFill>
            <p:spPr>
              <a:xfrm>
                <a:off x="1124517" y="3078546"/>
                <a:ext cx="5510174" cy="1781788"/>
              </a:xfrm>
              <a:prstGeom prst="rect">
                <a:avLst/>
              </a:prstGeom>
              <a:solidFill>
                <a:srgbClr val="FFFFFF"/>
              </a:solidFill>
              <a:ln>
                <a:solidFill>
                  <a:schemeClr val="accent2">
                    <a:lumMod val="40000"/>
                    <a:lumOff val="60000"/>
                  </a:schemeClr>
                </a:solidFill>
              </a:ln>
            </p:spPr>
          </p:pic>
          <p:sp>
            <p:nvSpPr>
              <p:cNvPr id="12" name="TextBox 11"/>
              <p:cNvSpPr txBox="1"/>
              <p:nvPr/>
            </p:nvSpPr>
            <p:spPr>
              <a:xfrm>
                <a:off x="4232435" y="3511403"/>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200" dirty="0">
                  <a:latin typeface="Arial Rounded MT Bold"/>
                  <a:cs typeface="Arial Rounded MT Bold"/>
                </a:endParaRPr>
              </a:p>
            </p:txBody>
          </p:sp>
        </p:grpSp>
        <p:sp>
          <p:nvSpPr>
            <p:cNvPr id="17" name="TextBox 16"/>
            <p:cNvSpPr txBox="1"/>
            <p:nvPr/>
          </p:nvSpPr>
          <p:spPr>
            <a:xfrm>
              <a:off x="1393798" y="3511403"/>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050" dirty="0">
                <a:latin typeface="Arial Rounded MT Bold"/>
                <a:cs typeface="Arial Rounded MT Bold"/>
              </a:endParaRPr>
            </a:p>
          </p:txBody>
        </p:sp>
      </p:grpSp>
      <p:grpSp>
        <p:nvGrpSpPr>
          <p:cNvPr id="11" name="Group 10"/>
          <p:cNvGrpSpPr/>
          <p:nvPr/>
        </p:nvGrpSpPr>
        <p:grpSpPr>
          <a:xfrm>
            <a:off x="1128713" y="1362641"/>
            <a:ext cx="5494638" cy="1683341"/>
            <a:chOff x="1128713" y="1362641"/>
            <a:chExt cx="5494638" cy="1683341"/>
          </a:xfrm>
        </p:grpSpPr>
        <p:pic>
          <p:nvPicPr>
            <p:cNvPr id="2" name="Picture 1"/>
            <p:cNvPicPr>
              <a:picLocks noChangeAspect="1"/>
            </p:cNvPicPr>
            <p:nvPr/>
          </p:nvPicPr>
          <p:blipFill rotWithShape="1">
            <a:blip r:embed="rId3"/>
            <a:srcRect l="558" t="2271" r="3060"/>
            <a:stretch/>
          </p:blipFill>
          <p:spPr>
            <a:xfrm>
              <a:off x="1128713" y="1362641"/>
              <a:ext cx="5494638" cy="1683341"/>
            </a:xfrm>
            <a:prstGeom prst="rect">
              <a:avLst/>
            </a:prstGeom>
            <a:noFill/>
            <a:ln w="12700" cmpd="sng">
              <a:solidFill>
                <a:schemeClr val="tx1"/>
              </a:solidFill>
            </a:ln>
          </p:spPr>
        </p:pic>
        <p:sp>
          <p:nvSpPr>
            <p:cNvPr id="18" name="TextBox 17"/>
            <p:cNvSpPr txBox="1"/>
            <p:nvPr/>
          </p:nvSpPr>
          <p:spPr>
            <a:xfrm>
              <a:off x="1393798" y="1582218"/>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200" dirty="0">
                <a:latin typeface="Arial Rounded MT Bold"/>
                <a:cs typeface="Arial Rounded MT Bold"/>
              </a:endParaRPr>
            </a:p>
          </p:txBody>
        </p:sp>
        <p:sp>
          <p:nvSpPr>
            <p:cNvPr id="19" name="TextBox 18"/>
            <p:cNvSpPr txBox="1"/>
            <p:nvPr/>
          </p:nvSpPr>
          <p:spPr>
            <a:xfrm>
              <a:off x="4156097" y="1611336"/>
              <a:ext cx="715613" cy="161583"/>
            </a:xfrm>
            <a:prstGeom prst="rect">
              <a:avLst/>
            </a:prstGeom>
            <a:solidFill>
              <a:schemeClr val="bg1"/>
            </a:solidFill>
          </p:spPr>
          <p:txBody>
            <a:bodyPr wrap="square" lIns="91440" tIns="0" bIns="0" rtlCol="0">
              <a:spAutoFit/>
            </a:bodyPr>
            <a:lstStyle/>
            <a:p>
              <a:pPr algn="ctr"/>
              <a:r>
                <a:rPr lang="en-US" sz="1050" dirty="0" smtClean="0">
                  <a:latin typeface="Arial Rounded MT Bold"/>
                  <a:cs typeface="Arial Rounded MT Bold"/>
                </a:rPr>
                <a:t>Zone</a:t>
              </a:r>
              <a:endParaRPr lang="en-US" sz="1200" dirty="0">
                <a:latin typeface="Arial Rounded MT Bold"/>
                <a:cs typeface="Arial Rounded MT Bold"/>
              </a:endParaRPr>
            </a:p>
          </p:txBody>
        </p:sp>
      </p:grpSp>
      <p:grpSp>
        <p:nvGrpSpPr>
          <p:cNvPr id="22" name="Group 21"/>
          <p:cNvGrpSpPr/>
          <p:nvPr/>
        </p:nvGrpSpPr>
        <p:grpSpPr>
          <a:xfrm>
            <a:off x="1115630" y="4860334"/>
            <a:ext cx="5533732" cy="1691006"/>
            <a:chOff x="1115630" y="4860334"/>
            <a:chExt cx="5533732" cy="1691006"/>
          </a:xfrm>
        </p:grpSpPr>
        <p:pic>
          <p:nvPicPr>
            <p:cNvPr id="9" name="Picture 8"/>
            <p:cNvPicPr>
              <a:picLocks noChangeAspect="1"/>
            </p:cNvPicPr>
            <p:nvPr/>
          </p:nvPicPr>
          <p:blipFill>
            <a:blip r:embed="rId4"/>
            <a:stretch>
              <a:fillRect/>
            </a:stretch>
          </p:blipFill>
          <p:spPr>
            <a:xfrm>
              <a:off x="1115630" y="4860334"/>
              <a:ext cx="5533732" cy="1691006"/>
            </a:xfrm>
            <a:prstGeom prst="rect">
              <a:avLst/>
            </a:prstGeom>
            <a:solidFill>
              <a:srgbClr val="FFFFFF"/>
            </a:solidFill>
          </p:spPr>
        </p:pic>
        <p:sp>
          <p:nvSpPr>
            <p:cNvPr id="20" name="TextBox 19"/>
            <p:cNvSpPr txBox="1"/>
            <p:nvPr/>
          </p:nvSpPr>
          <p:spPr>
            <a:xfrm>
              <a:off x="4211619" y="5272244"/>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200" dirty="0">
                <a:latin typeface="Arial Rounded MT Bold"/>
                <a:cs typeface="Arial Rounded MT Bold"/>
              </a:endParaRPr>
            </a:p>
          </p:txBody>
        </p:sp>
        <p:sp>
          <p:nvSpPr>
            <p:cNvPr id="21" name="TextBox 20"/>
            <p:cNvSpPr txBox="1"/>
            <p:nvPr/>
          </p:nvSpPr>
          <p:spPr>
            <a:xfrm>
              <a:off x="1366017" y="5272244"/>
              <a:ext cx="715613" cy="153888"/>
            </a:xfrm>
            <a:prstGeom prst="rect">
              <a:avLst/>
            </a:prstGeom>
            <a:solidFill>
              <a:schemeClr val="bg1"/>
            </a:solidFill>
          </p:spPr>
          <p:txBody>
            <a:bodyPr wrap="square" lIns="91440" tIns="0" bIns="0" rtlCol="0">
              <a:spAutoFit/>
            </a:bodyPr>
            <a:lstStyle/>
            <a:p>
              <a:pPr algn="ctr"/>
              <a:r>
                <a:rPr lang="en-US" sz="1000" dirty="0" smtClean="0">
                  <a:latin typeface="Arial Rounded MT Bold"/>
                  <a:cs typeface="Arial Rounded MT Bold"/>
                </a:rPr>
                <a:t>Zone</a:t>
              </a:r>
              <a:endParaRPr lang="en-US" sz="1050" dirty="0">
                <a:latin typeface="Arial Rounded MT Bold"/>
                <a:cs typeface="Arial Rounded MT Bold"/>
              </a:endParaRPr>
            </a:p>
          </p:txBody>
        </p:sp>
      </p:grpSp>
    </p:spTree>
    <p:extLst>
      <p:ext uri="{BB962C8B-B14F-4D97-AF65-F5344CB8AC3E}">
        <p14:creationId xmlns:p14="http://schemas.microsoft.com/office/powerpoint/2010/main" val="2896102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738485" y="933407"/>
            <a:ext cx="6411434" cy="4798578"/>
          </a:xfrm>
          <a:prstGeom prst="rect">
            <a:avLst/>
          </a:prstGeom>
        </p:spPr>
      </p:pic>
      <p:sp>
        <p:nvSpPr>
          <p:cNvPr id="4" name="TextBox 3"/>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spTree>
    <p:extLst>
      <p:ext uri="{BB962C8B-B14F-4D97-AF65-F5344CB8AC3E}">
        <p14:creationId xmlns:p14="http://schemas.microsoft.com/office/powerpoint/2010/main" val="32728138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2527" y="762006"/>
            <a:ext cx="7949920" cy="5959230"/>
          </a:xfrm>
          <a:prstGeom prst="rect">
            <a:avLst/>
          </a:prstGeom>
        </p:spPr>
      </p:pic>
      <p:sp>
        <p:nvSpPr>
          <p:cNvPr id="6" name="TextBox 5"/>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spTree>
    <p:extLst>
      <p:ext uri="{BB962C8B-B14F-4D97-AF65-F5344CB8AC3E}">
        <p14:creationId xmlns:p14="http://schemas.microsoft.com/office/powerpoint/2010/main" val="223456652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6797" y="771597"/>
            <a:ext cx="1973048" cy="276999"/>
          </a:xfrm>
          <a:prstGeom prst="rect">
            <a:avLst/>
          </a:prstGeom>
          <a:noFill/>
        </p:spPr>
        <p:txBody>
          <a:bodyPr wrap="square" rtlCol="0">
            <a:spAutoFit/>
          </a:bodyPr>
          <a:lstStyle/>
          <a:p>
            <a:r>
              <a:rPr lang="en-US" sz="1200" dirty="0" smtClean="0">
                <a:latin typeface="Times New Roman"/>
                <a:cs typeface="Times New Roman"/>
              </a:rPr>
              <a:t>Box Plots for September:</a:t>
            </a:r>
          </a:p>
        </p:txBody>
      </p:sp>
      <p:sp>
        <p:nvSpPr>
          <p:cNvPr id="18" name="TextBox 17"/>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grpSp>
        <p:nvGrpSpPr>
          <p:cNvPr id="4" name="Group 3"/>
          <p:cNvGrpSpPr/>
          <p:nvPr/>
        </p:nvGrpSpPr>
        <p:grpSpPr>
          <a:xfrm>
            <a:off x="1513350" y="1308402"/>
            <a:ext cx="7210698" cy="2963923"/>
            <a:chOff x="1513350" y="1308402"/>
            <a:chExt cx="7210698" cy="2963923"/>
          </a:xfrm>
        </p:grpSpPr>
        <p:grpSp>
          <p:nvGrpSpPr>
            <p:cNvPr id="14" name="Group 13"/>
            <p:cNvGrpSpPr/>
            <p:nvPr/>
          </p:nvGrpSpPr>
          <p:grpSpPr>
            <a:xfrm>
              <a:off x="1513350" y="1399723"/>
              <a:ext cx="3443450" cy="2864978"/>
              <a:chOff x="5464835" y="1665812"/>
              <a:chExt cx="3443450" cy="2864978"/>
            </a:xfrm>
          </p:grpSpPr>
          <p:pic>
            <p:nvPicPr>
              <p:cNvPr id="12" name="Picture 11"/>
              <p:cNvPicPr>
                <a:picLocks noChangeAspect="1"/>
              </p:cNvPicPr>
              <p:nvPr/>
            </p:nvPicPr>
            <p:blipFill>
              <a:blip r:embed="rId3"/>
              <a:stretch>
                <a:fillRect/>
              </a:stretch>
            </p:blipFill>
            <p:spPr>
              <a:xfrm>
                <a:off x="5464835" y="1942811"/>
                <a:ext cx="3443450" cy="2587979"/>
              </a:xfrm>
              <a:prstGeom prst="rect">
                <a:avLst/>
              </a:prstGeom>
            </p:spPr>
          </p:pic>
          <p:sp>
            <p:nvSpPr>
              <p:cNvPr id="10" name="Rectangle 9"/>
              <p:cNvSpPr/>
              <p:nvPr/>
            </p:nvSpPr>
            <p:spPr>
              <a:xfrm>
                <a:off x="5594361" y="1665812"/>
                <a:ext cx="1650487" cy="276999"/>
              </a:xfrm>
              <a:prstGeom prst="rect">
                <a:avLst/>
              </a:prstGeom>
            </p:spPr>
            <p:txBody>
              <a:bodyPr wrap="none">
                <a:spAutoFit/>
              </a:bodyPr>
              <a:lstStyle/>
              <a:p>
                <a:r>
                  <a:rPr lang="en-US" sz="1200" dirty="0" smtClean="0">
                    <a:latin typeface="Times New Roman"/>
                    <a:cs typeface="Times New Roman"/>
                  </a:rPr>
                  <a:t>Actual September 2013 </a:t>
                </a:r>
                <a:endParaRPr lang="en-US" sz="1200" dirty="0">
                  <a:latin typeface="Times New Roman"/>
                  <a:cs typeface="Times New Roman"/>
                </a:endParaRPr>
              </a:p>
            </p:txBody>
          </p:sp>
        </p:grpSp>
        <p:pic>
          <p:nvPicPr>
            <p:cNvPr id="19" name="Picture 18"/>
            <p:cNvPicPr>
              <a:picLocks noChangeAspect="1"/>
            </p:cNvPicPr>
            <p:nvPr/>
          </p:nvPicPr>
          <p:blipFill>
            <a:blip r:embed="rId4"/>
            <a:stretch>
              <a:fillRect/>
            </a:stretch>
          </p:blipFill>
          <p:spPr>
            <a:xfrm>
              <a:off x="5196213" y="1620925"/>
              <a:ext cx="3527835" cy="2651400"/>
            </a:xfrm>
            <a:prstGeom prst="rect">
              <a:avLst/>
            </a:prstGeom>
          </p:spPr>
        </p:pic>
        <p:sp>
          <p:nvSpPr>
            <p:cNvPr id="20" name="Rectangle 19"/>
            <p:cNvSpPr/>
            <p:nvPr/>
          </p:nvSpPr>
          <p:spPr>
            <a:xfrm>
              <a:off x="5268232" y="1308402"/>
              <a:ext cx="1808608" cy="276999"/>
            </a:xfrm>
            <a:prstGeom prst="rect">
              <a:avLst/>
            </a:prstGeom>
          </p:spPr>
          <p:txBody>
            <a:bodyPr wrap="none">
              <a:spAutoFit/>
            </a:bodyPr>
            <a:lstStyle/>
            <a:p>
              <a:r>
                <a:rPr lang="en-US" sz="1200" dirty="0" smtClean="0">
                  <a:latin typeface="Times New Roman"/>
                  <a:cs typeface="Times New Roman"/>
                </a:rPr>
                <a:t>Predicted September 2013 </a:t>
              </a:r>
              <a:endParaRPr lang="en-US" sz="1200" dirty="0">
                <a:latin typeface="Times New Roman"/>
                <a:cs typeface="Times New Roman"/>
              </a:endParaRPr>
            </a:p>
          </p:txBody>
        </p:sp>
      </p:grpSp>
    </p:spTree>
    <p:extLst>
      <p:ext uri="{BB962C8B-B14F-4D97-AF65-F5344CB8AC3E}">
        <p14:creationId xmlns:p14="http://schemas.microsoft.com/office/powerpoint/2010/main" val="427419935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6797" y="771597"/>
            <a:ext cx="1973048" cy="276999"/>
          </a:xfrm>
          <a:prstGeom prst="rect">
            <a:avLst/>
          </a:prstGeom>
          <a:noFill/>
        </p:spPr>
        <p:txBody>
          <a:bodyPr wrap="square" rtlCol="0">
            <a:spAutoFit/>
          </a:bodyPr>
          <a:lstStyle/>
          <a:p>
            <a:r>
              <a:rPr lang="en-US" sz="1200" dirty="0" smtClean="0">
                <a:latin typeface="Times New Roman"/>
                <a:cs typeface="Times New Roman"/>
              </a:rPr>
              <a:t>Comparison September:</a:t>
            </a:r>
          </a:p>
        </p:txBody>
      </p:sp>
      <p:sp>
        <p:nvSpPr>
          <p:cNvPr id="11" name="TextBox 10"/>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sp>
        <p:nvSpPr>
          <p:cNvPr id="31" name="Rectangle 30"/>
          <p:cNvSpPr/>
          <p:nvPr/>
        </p:nvSpPr>
        <p:spPr>
          <a:xfrm>
            <a:off x="2700167" y="3924055"/>
            <a:ext cx="1488883" cy="229157"/>
          </a:xfrm>
          <a:prstGeom prst="rect">
            <a:avLst/>
          </a:prstGeom>
        </p:spPr>
        <p:txBody>
          <a:bodyPr wrap="none">
            <a:spAutoFit/>
          </a:bodyPr>
          <a:lstStyle/>
          <a:p>
            <a:r>
              <a:rPr lang="en-US" sz="1200" dirty="0" smtClean="0">
                <a:latin typeface="Times New Roman"/>
                <a:cs typeface="Times New Roman"/>
              </a:rPr>
              <a:t>Actual September 2013 </a:t>
            </a:r>
            <a:endParaRPr lang="en-US" sz="1200" dirty="0">
              <a:latin typeface="Times New Roman"/>
              <a:cs typeface="Times New Roman"/>
            </a:endParaRPr>
          </a:p>
        </p:txBody>
      </p:sp>
      <p:grpSp>
        <p:nvGrpSpPr>
          <p:cNvPr id="18" name="Group 17"/>
          <p:cNvGrpSpPr/>
          <p:nvPr/>
        </p:nvGrpSpPr>
        <p:grpSpPr>
          <a:xfrm>
            <a:off x="1727599" y="3771654"/>
            <a:ext cx="5921112" cy="2183929"/>
            <a:chOff x="1727599" y="3771654"/>
            <a:chExt cx="5921112" cy="2183929"/>
          </a:xfrm>
        </p:grpSpPr>
        <p:grpSp>
          <p:nvGrpSpPr>
            <p:cNvPr id="10" name="Group 9"/>
            <p:cNvGrpSpPr/>
            <p:nvPr/>
          </p:nvGrpSpPr>
          <p:grpSpPr>
            <a:xfrm>
              <a:off x="1727599" y="3771654"/>
              <a:ext cx="5921112" cy="2183929"/>
              <a:chOff x="1727599" y="3771654"/>
              <a:chExt cx="5921112" cy="2183929"/>
            </a:xfrm>
          </p:grpSpPr>
          <p:grpSp>
            <p:nvGrpSpPr>
              <p:cNvPr id="24" name="Group 23"/>
              <p:cNvGrpSpPr/>
              <p:nvPr/>
            </p:nvGrpSpPr>
            <p:grpSpPr>
              <a:xfrm>
                <a:off x="1727599" y="3771655"/>
                <a:ext cx="2960556" cy="2143515"/>
                <a:chOff x="5510414" y="1089268"/>
                <a:chExt cx="3281895" cy="2591026"/>
              </a:xfrm>
            </p:grpSpPr>
            <p:pic>
              <p:nvPicPr>
                <p:cNvPr id="25" name="Picture 24"/>
                <p:cNvPicPr>
                  <a:picLocks noChangeAspect="1"/>
                </p:cNvPicPr>
                <p:nvPr/>
              </p:nvPicPr>
              <p:blipFill>
                <a:blip r:embed="rId3"/>
                <a:stretch>
                  <a:fillRect/>
                </a:stretch>
              </p:blipFill>
              <p:spPr>
                <a:xfrm>
                  <a:off x="5510414" y="1213734"/>
                  <a:ext cx="3281895" cy="2466560"/>
                </a:xfrm>
                <a:prstGeom prst="rect">
                  <a:avLst/>
                </a:prstGeom>
              </p:spPr>
            </p:pic>
            <p:sp>
              <p:nvSpPr>
                <p:cNvPr id="26" name="Rectangle 25"/>
                <p:cNvSpPr/>
                <p:nvPr/>
              </p:nvSpPr>
              <p:spPr>
                <a:xfrm>
                  <a:off x="6419605" y="1089268"/>
                  <a:ext cx="1650487" cy="276999"/>
                </a:xfrm>
                <a:prstGeom prst="rect">
                  <a:avLst/>
                </a:prstGeom>
              </p:spPr>
              <p:txBody>
                <a:bodyPr wrap="none">
                  <a:spAutoFit/>
                </a:bodyPr>
                <a:lstStyle/>
                <a:p>
                  <a:r>
                    <a:rPr lang="en-US" sz="1200" dirty="0" smtClean="0">
                      <a:latin typeface="Times New Roman"/>
                      <a:cs typeface="Times New Roman"/>
                    </a:rPr>
                    <a:t>Actual September 2013 </a:t>
                  </a:r>
                  <a:endParaRPr lang="en-US" sz="1200" dirty="0">
                    <a:latin typeface="Times New Roman"/>
                    <a:cs typeface="Times New Roman"/>
                  </a:endParaRPr>
                </a:p>
              </p:txBody>
            </p:sp>
          </p:grpSp>
          <p:grpSp>
            <p:nvGrpSpPr>
              <p:cNvPr id="9" name="Group 8"/>
              <p:cNvGrpSpPr/>
              <p:nvPr/>
            </p:nvGrpSpPr>
            <p:grpSpPr>
              <a:xfrm>
                <a:off x="4688155" y="3771654"/>
                <a:ext cx="2960556" cy="2183929"/>
                <a:chOff x="4688155" y="3771654"/>
                <a:chExt cx="2960556" cy="2183929"/>
              </a:xfrm>
            </p:grpSpPr>
            <p:grpSp>
              <p:nvGrpSpPr>
                <p:cNvPr id="16" name="Group 15"/>
                <p:cNvGrpSpPr/>
                <p:nvPr/>
              </p:nvGrpSpPr>
              <p:grpSpPr>
                <a:xfrm>
                  <a:off x="4688155" y="3771654"/>
                  <a:ext cx="2960556" cy="2007921"/>
                  <a:chOff x="-694272" y="4738710"/>
                  <a:chExt cx="3527835" cy="2229256"/>
                </a:xfrm>
              </p:grpSpPr>
              <p:pic>
                <p:nvPicPr>
                  <p:cNvPr id="7" name="Picture 6"/>
                  <p:cNvPicPr>
                    <a:picLocks noChangeAspect="1"/>
                  </p:cNvPicPr>
                  <p:nvPr/>
                </p:nvPicPr>
                <p:blipFill rotWithShape="1">
                  <a:blip r:embed="rId4"/>
                  <a:srcRect b="18921"/>
                  <a:stretch/>
                </p:blipFill>
                <p:spPr>
                  <a:xfrm>
                    <a:off x="-694272" y="4818243"/>
                    <a:ext cx="3527835" cy="2149723"/>
                  </a:xfrm>
                  <a:prstGeom prst="rect">
                    <a:avLst/>
                  </a:prstGeom>
                </p:spPr>
              </p:pic>
              <p:sp>
                <p:nvSpPr>
                  <p:cNvPr id="15" name="Rectangle 14"/>
                  <p:cNvSpPr/>
                  <p:nvPr/>
                </p:nvSpPr>
                <p:spPr>
                  <a:xfrm>
                    <a:off x="306934" y="4738710"/>
                    <a:ext cx="1808608" cy="276999"/>
                  </a:xfrm>
                  <a:prstGeom prst="rect">
                    <a:avLst/>
                  </a:prstGeom>
                </p:spPr>
                <p:txBody>
                  <a:bodyPr wrap="none">
                    <a:spAutoFit/>
                  </a:bodyPr>
                  <a:lstStyle/>
                  <a:p>
                    <a:r>
                      <a:rPr lang="en-US" sz="1200" dirty="0" smtClean="0">
                        <a:latin typeface="Times New Roman"/>
                        <a:cs typeface="Times New Roman"/>
                      </a:rPr>
                      <a:t>Predicted September 2013 </a:t>
                    </a:r>
                    <a:endParaRPr lang="en-US" sz="1200" dirty="0">
                      <a:latin typeface="Times New Roman"/>
                      <a:cs typeface="Times New Roman"/>
                    </a:endParaRPr>
                  </a:p>
                </p:txBody>
              </p:sp>
            </p:grpSp>
            <p:pic>
              <p:nvPicPr>
                <p:cNvPr id="13" name="Picture 12"/>
                <p:cNvPicPr>
                  <a:picLocks noChangeAspect="1"/>
                </p:cNvPicPr>
                <p:nvPr/>
              </p:nvPicPr>
              <p:blipFill rotWithShape="1">
                <a:blip r:embed="rId4"/>
                <a:srcRect t="88290"/>
                <a:stretch/>
              </p:blipFill>
              <p:spPr>
                <a:xfrm>
                  <a:off x="4688155" y="5675921"/>
                  <a:ext cx="2960556" cy="279662"/>
                </a:xfrm>
                <a:prstGeom prst="rect">
                  <a:avLst/>
                </a:prstGeom>
                <a:ln>
                  <a:solidFill>
                    <a:srgbClr val="FFFFFF"/>
                  </a:solidFill>
                </a:ln>
              </p:spPr>
            </p:pic>
            <p:cxnSp>
              <p:nvCxnSpPr>
                <p:cNvPr id="8" name="Straight Connector 7"/>
                <p:cNvCxnSpPr/>
                <p:nvPr/>
              </p:nvCxnSpPr>
              <p:spPr>
                <a:xfrm>
                  <a:off x="4941885" y="5675921"/>
                  <a:ext cx="2651760" cy="0"/>
                </a:xfrm>
                <a:prstGeom prst="line">
                  <a:avLst/>
                </a:prstGeom>
                <a:ln w="3175" cmpd="sng">
                  <a:solidFill>
                    <a:schemeClr val="bg1">
                      <a:lumMod val="65000"/>
                    </a:schemeClr>
                  </a:solidFill>
                </a:ln>
                <a:effectLst>
                  <a:outerShdw dist="25400" dir="5400000" sx="7000" sy="7000" rotWithShape="0">
                    <a:srgbClr val="000000">
                      <a:alpha val="23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7" name="Group 16"/>
            <p:cNvGrpSpPr/>
            <p:nvPr/>
          </p:nvGrpSpPr>
          <p:grpSpPr>
            <a:xfrm>
              <a:off x="3126090" y="5798594"/>
              <a:ext cx="329255" cy="114141"/>
              <a:chOff x="3126090" y="5798594"/>
              <a:chExt cx="329255" cy="114141"/>
            </a:xfrm>
          </p:grpSpPr>
          <p:pic>
            <p:nvPicPr>
              <p:cNvPr id="30" name="Picture 29"/>
              <p:cNvPicPr>
                <a:picLocks noChangeAspect="1"/>
              </p:cNvPicPr>
              <p:nvPr/>
            </p:nvPicPr>
            <p:blipFill rotWithShape="1">
              <a:blip r:embed="rId3"/>
              <a:srcRect l="46431" t="94922" r="47401" b="1141"/>
              <a:stretch/>
            </p:blipFill>
            <p:spPr>
              <a:xfrm>
                <a:off x="3126090" y="5798594"/>
                <a:ext cx="289453" cy="108220"/>
              </a:xfrm>
              <a:prstGeom prst="rect">
                <a:avLst/>
              </a:prstGeom>
            </p:spPr>
          </p:pic>
          <p:sp>
            <p:nvSpPr>
              <p:cNvPr id="14" name="TextBox 13"/>
              <p:cNvSpPr txBox="1"/>
              <p:nvPr/>
            </p:nvSpPr>
            <p:spPr>
              <a:xfrm>
                <a:off x="3386600" y="5867016"/>
                <a:ext cx="68745" cy="45719"/>
              </a:xfrm>
              <a:prstGeom prst="rect">
                <a:avLst/>
              </a:prstGeom>
              <a:solidFill>
                <a:schemeClr val="bg1"/>
              </a:solidFill>
            </p:spPr>
            <p:txBody>
              <a:bodyPr wrap="square" rtlCol="0">
                <a:spAutoFit/>
              </a:bodyPr>
              <a:lstStyle/>
              <a:p>
                <a:endParaRPr lang="en-US" dirty="0"/>
              </a:p>
            </p:txBody>
          </p:sp>
        </p:grpSp>
        <p:grpSp>
          <p:nvGrpSpPr>
            <p:cNvPr id="32" name="Group 31"/>
            <p:cNvGrpSpPr/>
            <p:nvPr/>
          </p:nvGrpSpPr>
          <p:grpSpPr>
            <a:xfrm>
              <a:off x="6077576" y="5810516"/>
              <a:ext cx="329255" cy="114141"/>
              <a:chOff x="3126090" y="5798594"/>
              <a:chExt cx="329255" cy="114141"/>
            </a:xfrm>
          </p:grpSpPr>
          <p:pic>
            <p:nvPicPr>
              <p:cNvPr id="33" name="Picture 32"/>
              <p:cNvPicPr>
                <a:picLocks noChangeAspect="1"/>
              </p:cNvPicPr>
              <p:nvPr/>
            </p:nvPicPr>
            <p:blipFill rotWithShape="1">
              <a:blip r:embed="rId3"/>
              <a:srcRect l="46431" t="94922" r="47401" b="1141"/>
              <a:stretch/>
            </p:blipFill>
            <p:spPr>
              <a:xfrm>
                <a:off x="3126090" y="5798594"/>
                <a:ext cx="289453" cy="108220"/>
              </a:xfrm>
              <a:prstGeom prst="rect">
                <a:avLst/>
              </a:prstGeom>
            </p:spPr>
          </p:pic>
          <p:sp>
            <p:nvSpPr>
              <p:cNvPr id="34" name="TextBox 33"/>
              <p:cNvSpPr txBox="1"/>
              <p:nvPr/>
            </p:nvSpPr>
            <p:spPr>
              <a:xfrm>
                <a:off x="3386600" y="5867016"/>
                <a:ext cx="68745" cy="45719"/>
              </a:xfrm>
              <a:prstGeom prst="rect">
                <a:avLst/>
              </a:prstGeom>
              <a:solidFill>
                <a:schemeClr val="bg1"/>
              </a:solidFill>
            </p:spPr>
            <p:txBody>
              <a:bodyPr wrap="square" rtlCol="0">
                <a:spAutoFit/>
              </a:bodyPr>
              <a:lstStyle/>
              <a:p>
                <a:endParaRPr lang="en-US" dirty="0"/>
              </a:p>
            </p:txBody>
          </p:sp>
        </p:grpSp>
      </p:grpSp>
    </p:spTree>
    <p:extLst>
      <p:ext uri="{BB962C8B-B14F-4D97-AF65-F5344CB8AC3E}">
        <p14:creationId xmlns:p14="http://schemas.microsoft.com/office/powerpoint/2010/main" val="53240740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96797" y="286416"/>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grpSp>
        <p:nvGrpSpPr>
          <p:cNvPr id="6" name="Group 5"/>
          <p:cNvGrpSpPr/>
          <p:nvPr/>
        </p:nvGrpSpPr>
        <p:grpSpPr>
          <a:xfrm>
            <a:off x="1511300" y="1143000"/>
            <a:ext cx="6108700" cy="4572000"/>
            <a:chOff x="1511300" y="1143000"/>
            <a:chExt cx="6108700" cy="4572000"/>
          </a:xfrm>
        </p:grpSpPr>
        <p:pic>
          <p:nvPicPr>
            <p:cNvPr id="4" name="Picture 3"/>
            <p:cNvPicPr>
              <a:picLocks noChangeAspect="1"/>
            </p:cNvPicPr>
            <p:nvPr/>
          </p:nvPicPr>
          <p:blipFill>
            <a:blip r:embed="rId3"/>
            <a:stretch>
              <a:fillRect/>
            </a:stretch>
          </p:blipFill>
          <p:spPr>
            <a:xfrm>
              <a:off x="1511300" y="1143000"/>
              <a:ext cx="6108700" cy="4572000"/>
            </a:xfrm>
            <a:prstGeom prst="rect">
              <a:avLst/>
            </a:prstGeom>
          </p:spPr>
        </p:pic>
        <p:sp>
          <p:nvSpPr>
            <p:cNvPr id="5" name="TextBox 4"/>
            <p:cNvSpPr txBox="1"/>
            <p:nvPr/>
          </p:nvSpPr>
          <p:spPr>
            <a:xfrm>
              <a:off x="6655527" y="1143000"/>
              <a:ext cx="870157" cy="553998"/>
            </a:xfrm>
            <a:prstGeom prst="rect">
              <a:avLst/>
            </a:prstGeom>
            <a:solidFill>
              <a:schemeClr val="bg1"/>
            </a:solidFill>
          </p:spPr>
          <p:txBody>
            <a:bodyPr wrap="square" rtlCol="0">
              <a:spAutoFit/>
            </a:bodyPr>
            <a:lstStyle/>
            <a:p>
              <a:endParaRPr lang="en-US" dirty="0">
                <a:solidFill>
                  <a:schemeClr val="bg1"/>
                </a:solidFill>
              </a:endParaRPr>
            </a:p>
          </p:txBody>
        </p:sp>
        <p:sp>
          <p:nvSpPr>
            <p:cNvPr id="8" name="TextBox 7"/>
            <p:cNvSpPr txBox="1"/>
            <p:nvPr/>
          </p:nvSpPr>
          <p:spPr>
            <a:xfrm>
              <a:off x="7184921" y="1651956"/>
              <a:ext cx="435079" cy="3568707"/>
            </a:xfrm>
            <a:prstGeom prst="rect">
              <a:avLst/>
            </a:prstGeom>
            <a:solidFill>
              <a:schemeClr val="bg1"/>
            </a:solidFill>
          </p:spPr>
          <p:txBody>
            <a:bodyPr wrap="square" rtlCol="0">
              <a:spAutoFit/>
            </a:bodyPr>
            <a:lstStyle/>
            <a:p>
              <a:endParaRPr lang="en-US" dirty="0">
                <a:solidFill>
                  <a:schemeClr val="bg1"/>
                </a:solidFill>
              </a:endParaRPr>
            </a:p>
          </p:txBody>
        </p:sp>
      </p:grpSp>
      <p:sp>
        <p:nvSpPr>
          <p:cNvPr id="10" name="TextBox 9"/>
          <p:cNvSpPr txBox="1"/>
          <p:nvPr/>
        </p:nvSpPr>
        <p:spPr>
          <a:xfrm>
            <a:off x="996797" y="771597"/>
            <a:ext cx="1973048" cy="276999"/>
          </a:xfrm>
          <a:prstGeom prst="rect">
            <a:avLst/>
          </a:prstGeom>
          <a:noFill/>
        </p:spPr>
        <p:txBody>
          <a:bodyPr wrap="square" rtlCol="0">
            <a:spAutoFit/>
          </a:bodyPr>
          <a:lstStyle/>
          <a:p>
            <a:r>
              <a:rPr lang="en-US" sz="1200" dirty="0" smtClean="0">
                <a:latin typeface="Times New Roman"/>
                <a:cs typeface="Times New Roman"/>
              </a:rPr>
              <a:t>November 2013 </a:t>
            </a:r>
            <a:r>
              <a:rPr lang="en-US" sz="1200" dirty="0">
                <a:latin typeface="Times New Roman"/>
                <a:cs typeface="Times New Roman"/>
              </a:rPr>
              <a:t>A</a:t>
            </a:r>
            <a:r>
              <a:rPr lang="en-US" sz="1200" dirty="0" smtClean="0">
                <a:latin typeface="Times New Roman"/>
                <a:cs typeface="Times New Roman"/>
              </a:rPr>
              <a:t>ctual </a:t>
            </a:r>
            <a:r>
              <a:rPr lang="en-US" sz="1200" dirty="0">
                <a:latin typeface="Times New Roman"/>
                <a:cs typeface="Times New Roman"/>
              </a:rPr>
              <a:t>D</a:t>
            </a:r>
            <a:r>
              <a:rPr lang="en-US" sz="1200" dirty="0" smtClean="0">
                <a:latin typeface="Times New Roman"/>
                <a:cs typeface="Times New Roman"/>
              </a:rPr>
              <a:t>ata:</a:t>
            </a:r>
          </a:p>
        </p:txBody>
      </p:sp>
      <p:sp>
        <p:nvSpPr>
          <p:cNvPr id="2" name="Rectangle 1"/>
          <p:cNvSpPr/>
          <p:nvPr/>
        </p:nvSpPr>
        <p:spPr>
          <a:xfrm>
            <a:off x="1611051" y="5801450"/>
            <a:ext cx="6328476" cy="369332"/>
          </a:xfrm>
          <a:prstGeom prst="rect">
            <a:avLst/>
          </a:prstGeom>
        </p:spPr>
        <p:txBody>
          <a:bodyPr wrap="square">
            <a:spAutoFit/>
          </a:bodyPr>
          <a:lstStyle/>
          <a:p>
            <a:r>
              <a:rPr lang="en-US" dirty="0" err="1"/>
              <a:t>PW_act</a:t>
            </a:r>
            <a:r>
              <a:rPr lang="en-US" dirty="0"/>
              <a:t> = -0.004933 + 0.001026*VAR169 - 2.575E-7*VAR169^2.</a:t>
            </a:r>
          </a:p>
        </p:txBody>
      </p:sp>
    </p:spTree>
    <p:extLst>
      <p:ext uri="{BB962C8B-B14F-4D97-AF65-F5344CB8AC3E}">
        <p14:creationId xmlns:p14="http://schemas.microsoft.com/office/powerpoint/2010/main" val="41548349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15888" y="192900"/>
            <a:ext cx="7714120" cy="1231106"/>
          </a:xfrm>
          <a:prstGeom prst="rect">
            <a:avLst/>
          </a:prstGeom>
        </p:spPr>
        <p:txBody>
          <a:bodyPr wrap="square">
            <a:spAutoFit/>
          </a:bodyPr>
          <a:lstStyle/>
          <a:p>
            <a:r>
              <a:rPr lang="en-US" dirty="0">
                <a:latin typeface="Times New Roman"/>
                <a:cs typeface="Times New Roman"/>
              </a:rPr>
              <a:t>The Global Energy Forecasting Competition 2014 (GEFCom2014) will bring together </a:t>
            </a:r>
            <a:r>
              <a:rPr lang="en-US" sz="2000" b="1" dirty="0">
                <a:latin typeface="Times New Roman"/>
                <a:cs typeface="Times New Roman"/>
              </a:rPr>
              <a:t>state-of-the-art techniques </a:t>
            </a:r>
            <a:r>
              <a:rPr lang="en-US" dirty="0">
                <a:latin typeface="Times New Roman"/>
                <a:cs typeface="Times New Roman"/>
              </a:rPr>
              <a:t>and methodologies for probabilistic energy forecasting. GEFCom2014 features four tracks: Probabilistic Electric Load </a:t>
            </a:r>
            <a:r>
              <a:rPr lang="en-US" dirty="0" smtClean="0">
                <a:latin typeface="Times New Roman"/>
                <a:cs typeface="Times New Roman"/>
              </a:rPr>
              <a:t>Price </a:t>
            </a:r>
            <a:r>
              <a:rPr lang="en-US" dirty="0">
                <a:latin typeface="Times New Roman"/>
                <a:cs typeface="Times New Roman"/>
              </a:rPr>
              <a:t>Forecasting, </a:t>
            </a:r>
            <a:r>
              <a:rPr lang="en-US" dirty="0" smtClean="0">
                <a:latin typeface="Times New Roman"/>
                <a:cs typeface="Times New Roman"/>
              </a:rPr>
              <a:t>Wind, and Solar </a:t>
            </a:r>
            <a:r>
              <a:rPr lang="en-US" dirty="0">
                <a:latin typeface="Times New Roman"/>
                <a:cs typeface="Times New Roman"/>
              </a:rPr>
              <a:t>Power Forecasting. </a:t>
            </a:r>
          </a:p>
        </p:txBody>
      </p:sp>
      <p:grpSp>
        <p:nvGrpSpPr>
          <p:cNvPr id="3" name="Group 2"/>
          <p:cNvGrpSpPr/>
          <p:nvPr/>
        </p:nvGrpSpPr>
        <p:grpSpPr>
          <a:xfrm>
            <a:off x="1399010" y="1746687"/>
            <a:ext cx="7330998" cy="4811916"/>
            <a:chOff x="1399010" y="1746687"/>
            <a:chExt cx="7330998" cy="4811916"/>
          </a:xfrm>
        </p:grpSpPr>
        <p:grpSp>
          <p:nvGrpSpPr>
            <p:cNvPr id="7" name="Group 6"/>
            <p:cNvGrpSpPr/>
            <p:nvPr/>
          </p:nvGrpSpPr>
          <p:grpSpPr>
            <a:xfrm>
              <a:off x="1399010" y="1746687"/>
              <a:ext cx="7330998" cy="4811916"/>
              <a:chOff x="482600" y="594916"/>
              <a:chExt cx="8178800" cy="5918200"/>
            </a:xfrm>
          </p:grpSpPr>
          <p:pic>
            <p:nvPicPr>
              <p:cNvPr id="5" name="Picture 4"/>
              <p:cNvPicPr>
                <a:picLocks noChangeAspect="1"/>
              </p:cNvPicPr>
              <p:nvPr/>
            </p:nvPicPr>
            <p:blipFill>
              <a:blip r:embed="rId2"/>
              <a:stretch>
                <a:fillRect/>
              </a:stretch>
            </p:blipFill>
            <p:spPr>
              <a:xfrm>
                <a:off x="482600" y="594916"/>
                <a:ext cx="8178800" cy="5918200"/>
              </a:xfrm>
              <a:prstGeom prst="rect">
                <a:avLst/>
              </a:prstGeom>
            </p:spPr>
          </p:pic>
          <p:sp>
            <p:nvSpPr>
              <p:cNvPr id="6" name="TextBox 5"/>
              <p:cNvSpPr txBox="1"/>
              <p:nvPr/>
            </p:nvSpPr>
            <p:spPr>
              <a:xfrm>
                <a:off x="3601330" y="3894659"/>
                <a:ext cx="4871440" cy="2114372"/>
              </a:xfrm>
              <a:prstGeom prst="rect">
                <a:avLst/>
              </a:prstGeom>
              <a:noFill/>
            </p:spPr>
            <p:txBody>
              <a:bodyPr wrap="square" rtlCol="0">
                <a:spAutoFit/>
              </a:bodyPr>
              <a:lstStyle/>
              <a:p>
                <a:pPr algn="ctr"/>
                <a:r>
                  <a:rPr lang="en-US" sz="2000" dirty="0" smtClean="0">
                    <a:latin typeface="Times New Roman"/>
                    <a:cs typeface="Times New Roman"/>
                  </a:rPr>
                  <a:t>Global Energy Forecasting Tracks:</a:t>
                </a:r>
              </a:p>
              <a:p>
                <a:pPr algn="ctr"/>
                <a:r>
                  <a:rPr lang="en-US" sz="2000" dirty="0" smtClean="0">
                    <a:latin typeface="Times New Roman"/>
                    <a:cs typeface="Times New Roman"/>
                  </a:rPr>
                  <a:t>Load </a:t>
                </a:r>
              </a:p>
              <a:p>
                <a:pPr algn="ctr"/>
                <a:r>
                  <a:rPr lang="en-US" sz="2000" dirty="0" smtClean="0">
                    <a:latin typeface="Times New Roman"/>
                    <a:cs typeface="Times New Roman"/>
                  </a:rPr>
                  <a:t>Solar</a:t>
                </a:r>
              </a:p>
              <a:p>
                <a:pPr algn="ctr"/>
                <a:r>
                  <a:rPr lang="en-US" sz="2000" dirty="0" smtClean="0">
                    <a:latin typeface="Times New Roman"/>
                    <a:cs typeface="Times New Roman"/>
                  </a:rPr>
                  <a:t>Wind </a:t>
                </a:r>
              </a:p>
              <a:p>
                <a:pPr algn="ctr"/>
                <a:r>
                  <a:rPr lang="en-US" sz="2000" dirty="0" smtClean="0">
                    <a:latin typeface="Times New Roman"/>
                    <a:cs typeface="Times New Roman"/>
                  </a:rPr>
                  <a:t>Price </a:t>
                </a:r>
              </a:p>
            </p:txBody>
          </p:sp>
        </p:grpSp>
        <p:sp>
          <p:nvSpPr>
            <p:cNvPr id="2" name="Rectangle 1"/>
            <p:cNvSpPr/>
            <p:nvPr/>
          </p:nvSpPr>
          <p:spPr>
            <a:xfrm>
              <a:off x="1399010" y="4150522"/>
              <a:ext cx="2036900" cy="240808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86598778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pic>
        <p:nvPicPr>
          <p:cNvPr id="2" name="Picture 1"/>
          <p:cNvPicPr>
            <a:picLocks noChangeAspect="1"/>
          </p:cNvPicPr>
          <p:nvPr/>
        </p:nvPicPr>
        <p:blipFill>
          <a:blip r:embed="rId3"/>
          <a:stretch>
            <a:fillRect/>
          </a:stretch>
        </p:blipFill>
        <p:spPr>
          <a:xfrm>
            <a:off x="1511300" y="1143000"/>
            <a:ext cx="6108700" cy="4572000"/>
          </a:xfrm>
          <a:prstGeom prst="rect">
            <a:avLst/>
          </a:prstGeom>
        </p:spPr>
      </p:pic>
      <p:sp>
        <p:nvSpPr>
          <p:cNvPr id="6" name="TextBox 5"/>
          <p:cNvSpPr txBox="1"/>
          <p:nvPr/>
        </p:nvSpPr>
        <p:spPr>
          <a:xfrm>
            <a:off x="996796" y="771597"/>
            <a:ext cx="3401025" cy="276999"/>
          </a:xfrm>
          <a:prstGeom prst="rect">
            <a:avLst/>
          </a:prstGeom>
          <a:noFill/>
        </p:spPr>
        <p:txBody>
          <a:bodyPr wrap="square" rtlCol="0">
            <a:spAutoFit/>
          </a:bodyPr>
          <a:lstStyle/>
          <a:p>
            <a:r>
              <a:rPr lang="en-US" sz="1200" dirty="0" smtClean="0">
                <a:latin typeface="Times New Roman"/>
                <a:cs typeface="Times New Roman"/>
              </a:rPr>
              <a:t>November 2013 </a:t>
            </a:r>
            <a:r>
              <a:rPr lang="en-US" sz="1200" dirty="0">
                <a:latin typeface="Times New Roman"/>
                <a:cs typeface="Times New Roman"/>
              </a:rPr>
              <a:t>A</a:t>
            </a:r>
            <a:r>
              <a:rPr lang="en-US" sz="1200" dirty="0" smtClean="0">
                <a:latin typeface="Times New Roman"/>
                <a:cs typeface="Times New Roman"/>
              </a:rPr>
              <a:t>ctual Data and Forecasts:</a:t>
            </a:r>
          </a:p>
        </p:txBody>
      </p:sp>
      <p:sp>
        <p:nvSpPr>
          <p:cNvPr id="5" name="Rectangle 4"/>
          <p:cNvSpPr/>
          <p:nvPr/>
        </p:nvSpPr>
        <p:spPr>
          <a:xfrm>
            <a:off x="1611051" y="5801450"/>
            <a:ext cx="6328476" cy="369332"/>
          </a:xfrm>
          <a:prstGeom prst="rect">
            <a:avLst/>
          </a:prstGeom>
        </p:spPr>
        <p:txBody>
          <a:bodyPr wrap="square">
            <a:spAutoFit/>
          </a:bodyPr>
          <a:lstStyle/>
          <a:p>
            <a:r>
              <a:rPr lang="en-US" dirty="0" err="1" smtClean="0"/>
              <a:t>PW_act</a:t>
            </a:r>
            <a:r>
              <a:rPr lang="en-US" dirty="0" smtClean="0"/>
              <a:t> = -0.004933 + 0.001026*VAR169 - 2.575E-7*VAR169^2.</a:t>
            </a:r>
            <a:endParaRPr lang="en-US" dirty="0"/>
          </a:p>
        </p:txBody>
      </p:sp>
      <p:sp>
        <p:nvSpPr>
          <p:cNvPr id="7" name="Rectangle 6"/>
          <p:cNvSpPr/>
          <p:nvPr/>
        </p:nvSpPr>
        <p:spPr>
          <a:xfrm>
            <a:off x="1612474" y="6166994"/>
            <a:ext cx="6328476" cy="369332"/>
          </a:xfrm>
          <a:prstGeom prst="rect">
            <a:avLst/>
          </a:prstGeom>
        </p:spPr>
        <p:txBody>
          <a:bodyPr wrap="square">
            <a:spAutoFit/>
          </a:bodyPr>
          <a:lstStyle/>
          <a:p>
            <a:r>
              <a:rPr lang="en-US" dirty="0"/>
              <a:t>PW_0.50 = -0.003373 + 0.001064*VAR169 - 3.206E-7*VAR169^2.</a:t>
            </a:r>
          </a:p>
        </p:txBody>
      </p:sp>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84229986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pic>
        <p:nvPicPr>
          <p:cNvPr id="2" name="Picture 1"/>
          <p:cNvPicPr>
            <a:picLocks noChangeAspect="1"/>
          </p:cNvPicPr>
          <p:nvPr/>
        </p:nvPicPr>
        <p:blipFill>
          <a:blip r:embed="rId3"/>
          <a:stretch>
            <a:fillRect/>
          </a:stretch>
        </p:blipFill>
        <p:spPr>
          <a:xfrm>
            <a:off x="1511300" y="1143000"/>
            <a:ext cx="6108700" cy="4572000"/>
          </a:xfrm>
          <a:prstGeom prst="rect">
            <a:avLst/>
          </a:prstGeom>
        </p:spPr>
      </p:pic>
      <p:sp>
        <p:nvSpPr>
          <p:cNvPr id="13" name="TextBox 12"/>
          <p:cNvSpPr txBox="1"/>
          <p:nvPr/>
        </p:nvSpPr>
        <p:spPr>
          <a:xfrm>
            <a:off x="996796" y="771597"/>
            <a:ext cx="3847863" cy="276999"/>
          </a:xfrm>
          <a:prstGeom prst="rect">
            <a:avLst/>
          </a:prstGeom>
          <a:noFill/>
        </p:spPr>
        <p:txBody>
          <a:bodyPr wrap="square" rtlCol="0">
            <a:spAutoFit/>
          </a:bodyPr>
          <a:lstStyle/>
          <a:p>
            <a:r>
              <a:rPr lang="en-US" sz="1200" dirty="0" smtClean="0">
                <a:latin typeface="Times New Roman"/>
                <a:cs typeface="Times New Roman"/>
              </a:rPr>
              <a:t>November 2013 </a:t>
            </a:r>
            <a:r>
              <a:rPr lang="en-US" sz="1200" dirty="0">
                <a:latin typeface="Times New Roman"/>
                <a:cs typeface="Times New Roman"/>
              </a:rPr>
              <a:t>A</a:t>
            </a:r>
            <a:r>
              <a:rPr lang="en-US" sz="1200" dirty="0" smtClean="0">
                <a:latin typeface="Times New Roman"/>
                <a:cs typeface="Times New Roman"/>
              </a:rPr>
              <a:t>ctual Data and 99 quintile forecasts:</a:t>
            </a:r>
          </a:p>
        </p:txBody>
      </p:sp>
      <p:sp>
        <p:nvSpPr>
          <p:cNvPr id="5" name="Rectangle 4"/>
          <p:cNvSpPr/>
          <p:nvPr/>
        </p:nvSpPr>
        <p:spPr>
          <a:xfrm>
            <a:off x="1611051" y="5801450"/>
            <a:ext cx="6328476" cy="369332"/>
          </a:xfrm>
          <a:prstGeom prst="rect">
            <a:avLst/>
          </a:prstGeom>
        </p:spPr>
        <p:txBody>
          <a:bodyPr wrap="square">
            <a:spAutoFit/>
          </a:bodyPr>
          <a:lstStyle/>
          <a:p>
            <a:r>
              <a:rPr lang="en-US" dirty="0" err="1"/>
              <a:t>PW_act</a:t>
            </a:r>
            <a:r>
              <a:rPr lang="en-US" dirty="0"/>
              <a:t> = -0.004933 + 0.001026*VAR169 - 2.575E-7*VAR169^2.</a:t>
            </a:r>
          </a:p>
        </p:txBody>
      </p:sp>
      <p:sp>
        <p:nvSpPr>
          <p:cNvPr id="6" name="Rectangle 5"/>
          <p:cNvSpPr/>
          <p:nvPr/>
        </p:nvSpPr>
        <p:spPr>
          <a:xfrm>
            <a:off x="1612474" y="6166994"/>
            <a:ext cx="6328476" cy="369332"/>
          </a:xfrm>
          <a:prstGeom prst="rect">
            <a:avLst/>
          </a:prstGeom>
        </p:spPr>
        <p:txBody>
          <a:bodyPr wrap="square">
            <a:spAutoFit/>
          </a:bodyPr>
          <a:lstStyle/>
          <a:p>
            <a:r>
              <a:rPr lang="en-US" dirty="0"/>
              <a:t>PW_0.99 = 0.020194 + 0.00155*VAR169 - 7.455E-7*VAR169^2.</a:t>
            </a:r>
          </a:p>
        </p:txBody>
      </p:sp>
    </p:spTree>
    <p:extLst>
      <p:ext uri="{BB962C8B-B14F-4D97-AF65-F5344CB8AC3E}">
        <p14:creationId xmlns:p14="http://schemas.microsoft.com/office/powerpoint/2010/main" val="163106707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96797" y="309932"/>
            <a:ext cx="8147203" cy="461665"/>
          </a:xfrm>
          <a:prstGeom prst="rect">
            <a:avLst/>
          </a:prstGeom>
          <a:noFill/>
        </p:spPr>
        <p:txBody>
          <a:bodyPr wrap="square" rtlCol="0">
            <a:spAutoFit/>
          </a:bodyPr>
          <a:lstStyle/>
          <a:p>
            <a:pPr algn="ctr"/>
            <a:r>
              <a:rPr lang="en-US" sz="2400" dirty="0" smtClean="0">
                <a:latin typeface="Times New Roman"/>
                <a:cs typeface="Times New Roman"/>
              </a:rPr>
              <a:t>Results</a:t>
            </a:r>
          </a:p>
        </p:txBody>
      </p:sp>
      <p:pic>
        <p:nvPicPr>
          <p:cNvPr id="2" name="Picture 1"/>
          <p:cNvPicPr>
            <a:picLocks noChangeAspect="1"/>
          </p:cNvPicPr>
          <p:nvPr/>
        </p:nvPicPr>
        <p:blipFill>
          <a:blip r:embed="rId3"/>
          <a:stretch>
            <a:fillRect/>
          </a:stretch>
        </p:blipFill>
        <p:spPr>
          <a:xfrm>
            <a:off x="1511300" y="1095968"/>
            <a:ext cx="6108700" cy="4572000"/>
          </a:xfrm>
          <a:prstGeom prst="rect">
            <a:avLst/>
          </a:prstGeom>
        </p:spPr>
      </p:pic>
      <p:sp>
        <p:nvSpPr>
          <p:cNvPr id="4" name="TextBox 3"/>
          <p:cNvSpPr txBox="1"/>
          <p:nvPr/>
        </p:nvSpPr>
        <p:spPr>
          <a:xfrm>
            <a:off x="996796" y="771597"/>
            <a:ext cx="3847863" cy="276999"/>
          </a:xfrm>
          <a:prstGeom prst="rect">
            <a:avLst/>
          </a:prstGeom>
          <a:noFill/>
        </p:spPr>
        <p:txBody>
          <a:bodyPr wrap="square" rtlCol="0">
            <a:spAutoFit/>
          </a:bodyPr>
          <a:lstStyle/>
          <a:p>
            <a:r>
              <a:rPr lang="en-US" sz="1200" dirty="0" smtClean="0">
                <a:latin typeface="Times New Roman"/>
                <a:cs typeface="Times New Roman"/>
              </a:rPr>
              <a:t>November 2013 </a:t>
            </a:r>
            <a:r>
              <a:rPr lang="en-US" sz="1200" dirty="0">
                <a:latin typeface="Times New Roman"/>
                <a:cs typeface="Times New Roman"/>
              </a:rPr>
              <a:t>A</a:t>
            </a:r>
            <a:r>
              <a:rPr lang="en-US" sz="1200" dirty="0" smtClean="0">
                <a:latin typeface="Times New Roman"/>
                <a:cs typeface="Times New Roman"/>
              </a:rPr>
              <a:t>ctual Data and 01quintile forecasts:</a:t>
            </a:r>
          </a:p>
        </p:txBody>
      </p:sp>
      <p:sp>
        <p:nvSpPr>
          <p:cNvPr id="5" name="Rectangle 4"/>
          <p:cNvSpPr/>
          <p:nvPr/>
        </p:nvSpPr>
        <p:spPr>
          <a:xfrm>
            <a:off x="1611051" y="5792569"/>
            <a:ext cx="6328476" cy="369332"/>
          </a:xfrm>
          <a:prstGeom prst="rect">
            <a:avLst/>
          </a:prstGeom>
        </p:spPr>
        <p:txBody>
          <a:bodyPr wrap="square">
            <a:spAutoFit/>
          </a:bodyPr>
          <a:lstStyle/>
          <a:p>
            <a:r>
              <a:rPr lang="en-US" dirty="0" err="1"/>
              <a:t>PW_act</a:t>
            </a:r>
            <a:r>
              <a:rPr lang="en-US" dirty="0"/>
              <a:t> = -0.004933 + 0.001026*VAR169 - 2.575E-7*VAR169^2.</a:t>
            </a:r>
          </a:p>
        </p:txBody>
      </p:sp>
      <p:sp>
        <p:nvSpPr>
          <p:cNvPr id="6" name="Rectangle 5"/>
          <p:cNvSpPr/>
          <p:nvPr/>
        </p:nvSpPr>
        <p:spPr>
          <a:xfrm>
            <a:off x="1612474" y="6166994"/>
            <a:ext cx="6504672" cy="369332"/>
          </a:xfrm>
          <a:prstGeom prst="rect">
            <a:avLst/>
          </a:prstGeom>
        </p:spPr>
        <p:txBody>
          <a:bodyPr wrap="square">
            <a:spAutoFit/>
          </a:bodyPr>
          <a:lstStyle/>
          <a:p>
            <a:r>
              <a:rPr lang="en-US" dirty="0" smtClean="0"/>
              <a:t>PW_0.01 </a:t>
            </a:r>
            <a:r>
              <a:rPr lang="en-US" dirty="0"/>
              <a:t>= -0.007996 + 0.000591*VAR169 + 4.004E-8*VAR169^2. </a:t>
            </a:r>
          </a:p>
        </p:txBody>
      </p:sp>
    </p:spTree>
    <p:extLst>
      <p:ext uri="{BB962C8B-B14F-4D97-AF65-F5344CB8AC3E}">
        <p14:creationId xmlns:p14="http://schemas.microsoft.com/office/powerpoint/2010/main" val="84229986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22831" y="0"/>
            <a:ext cx="7625890" cy="5543204"/>
            <a:chOff x="1122831" y="0"/>
            <a:chExt cx="7625890" cy="5543204"/>
          </a:xfrm>
        </p:grpSpPr>
        <p:grpSp>
          <p:nvGrpSpPr>
            <p:cNvPr id="10" name="Group 9"/>
            <p:cNvGrpSpPr/>
            <p:nvPr/>
          </p:nvGrpSpPr>
          <p:grpSpPr>
            <a:xfrm>
              <a:off x="1122831" y="0"/>
              <a:ext cx="7625890" cy="5543204"/>
              <a:chOff x="1122831" y="0"/>
              <a:chExt cx="7625890" cy="5543204"/>
            </a:xfrm>
          </p:grpSpPr>
          <p:pic>
            <p:nvPicPr>
              <p:cNvPr id="6" name="Picture 5"/>
              <p:cNvPicPr>
                <a:picLocks noChangeAspect="1"/>
              </p:cNvPicPr>
              <p:nvPr/>
            </p:nvPicPr>
            <p:blipFill>
              <a:blip r:embed="rId2"/>
              <a:stretch>
                <a:fillRect/>
              </a:stretch>
            </p:blipFill>
            <p:spPr>
              <a:xfrm>
                <a:off x="1122831" y="134472"/>
                <a:ext cx="3812945" cy="2853764"/>
              </a:xfrm>
              <a:prstGeom prst="rect">
                <a:avLst/>
              </a:prstGeom>
            </p:spPr>
          </p:pic>
          <p:pic>
            <p:nvPicPr>
              <p:cNvPr id="8" name="Picture 7"/>
              <p:cNvPicPr>
                <a:picLocks noChangeAspect="1"/>
              </p:cNvPicPr>
              <p:nvPr/>
            </p:nvPicPr>
            <p:blipFill>
              <a:blip r:embed="rId3"/>
              <a:stretch>
                <a:fillRect/>
              </a:stretch>
            </p:blipFill>
            <p:spPr>
              <a:xfrm>
                <a:off x="4935776" y="0"/>
                <a:ext cx="3812945" cy="2853764"/>
              </a:xfrm>
              <a:prstGeom prst="rect">
                <a:avLst/>
              </a:prstGeom>
            </p:spPr>
          </p:pic>
          <p:pic>
            <p:nvPicPr>
              <p:cNvPr id="9" name="Picture 8"/>
              <p:cNvPicPr>
                <a:picLocks noChangeAspect="1"/>
              </p:cNvPicPr>
              <p:nvPr/>
            </p:nvPicPr>
            <p:blipFill>
              <a:blip r:embed="rId4"/>
              <a:stretch>
                <a:fillRect/>
              </a:stretch>
            </p:blipFill>
            <p:spPr>
              <a:xfrm>
                <a:off x="3084192" y="2771602"/>
                <a:ext cx="3703168" cy="2771602"/>
              </a:xfrm>
              <a:prstGeom prst="rect">
                <a:avLst/>
              </a:prstGeom>
            </p:spPr>
          </p:pic>
        </p:grpSp>
        <p:sp>
          <p:nvSpPr>
            <p:cNvPr id="13" name="TextBox 12"/>
            <p:cNvSpPr txBox="1"/>
            <p:nvPr/>
          </p:nvSpPr>
          <p:spPr>
            <a:xfrm>
              <a:off x="5656640" y="4886026"/>
              <a:ext cx="819112" cy="307777"/>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q=0.01</a:t>
              </a:r>
              <a:endParaRPr lang="en-US" sz="1400" dirty="0">
                <a:latin typeface="Times New Roman"/>
                <a:cs typeface="Times New Roman"/>
              </a:endParaRPr>
            </a:p>
          </p:txBody>
        </p:sp>
        <p:sp>
          <p:nvSpPr>
            <p:cNvPr id="14" name="TextBox 13"/>
            <p:cNvSpPr txBox="1"/>
            <p:nvPr/>
          </p:nvSpPr>
          <p:spPr>
            <a:xfrm>
              <a:off x="7680662" y="2205818"/>
              <a:ext cx="819112" cy="307777"/>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q=0.99</a:t>
              </a:r>
              <a:endParaRPr lang="en-US" sz="1400" dirty="0">
                <a:latin typeface="Times New Roman"/>
                <a:cs typeface="Times New Roman"/>
              </a:endParaRPr>
            </a:p>
          </p:txBody>
        </p:sp>
        <p:sp>
          <p:nvSpPr>
            <p:cNvPr id="15" name="TextBox 14"/>
            <p:cNvSpPr txBox="1"/>
            <p:nvPr/>
          </p:nvSpPr>
          <p:spPr>
            <a:xfrm>
              <a:off x="3837153" y="2342994"/>
              <a:ext cx="819112" cy="307777"/>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q=0.50</a:t>
              </a:r>
              <a:endParaRPr lang="en-US" sz="1400" dirty="0">
                <a:latin typeface="Times New Roman"/>
                <a:cs typeface="Times New Roman"/>
              </a:endParaRPr>
            </a:p>
          </p:txBody>
        </p:sp>
      </p:grpSp>
    </p:spTree>
    <p:extLst>
      <p:ext uri="{BB962C8B-B14F-4D97-AF65-F5344CB8AC3E}">
        <p14:creationId xmlns:p14="http://schemas.microsoft.com/office/powerpoint/2010/main" val="957138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SAS </a:t>
            </a:r>
            <a:r>
              <a:rPr lang="en-US" sz="2400" dirty="0">
                <a:latin typeface="Times New Roman"/>
                <a:cs typeface="Times New Roman"/>
              </a:rPr>
              <a:t>models codes </a:t>
            </a:r>
            <a:endParaRPr lang="en-US" sz="2400" dirty="0" smtClean="0">
              <a:latin typeface="Times New Roman"/>
              <a:cs typeface="Times New Roman"/>
            </a:endParaRPr>
          </a:p>
        </p:txBody>
      </p:sp>
      <p:sp>
        <p:nvSpPr>
          <p:cNvPr id="9" name="Rectangle 8"/>
          <p:cNvSpPr/>
          <p:nvPr/>
        </p:nvSpPr>
        <p:spPr>
          <a:xfrm>
            <a:off x="1141368" y="1031820"/>
            <a:ext cx="7896288" cy="403957"/>
          </a:xfrm>
          <a:prstGeom prst="rect">
            <a:avLst/>
          </a:prstGeom>
        </p:spPr>
        <p:txBody>
          <a:bodyPr wrap="square">
            <a:spAutoFit/>
          </a:bodyPr>
          <a:lstStyle/>
          <a:p>
            <a:pPr>
              <a:lnSpc>
                <a:spcPct val="115000"/>
              </a:lnSpc>
              <a:spcAft>
                <a:spcPts val="1000"/>
              </a:spcAft>
            </a:pPr>
            <a:endParaRPr lang="en-US" dirty="0" smtClean="0">
              <a:latin typeface="Times New Roman"/>
              <a:cs typeface="Times New Roman"/>
            </a:endParaRPr>
          </a:p>
        </p:txBody>
      </p:sp>
      <p:pic>
        <p:nvPicPr>
          <p:cNvPr id="2" name="Picture 1"/>
          <p:cNvPicPr>
            <a:picLocks noChangeAspect="1"/>
          </p:cNvPicPr>
          <p:nvPr/>
        </p:nvPicPr>
        <p:blipFill>
          <a:blip r:embed="rId3"/>
          <a:stretch>
            <a:fillRect/>
          </a:stretch>
        </p:blipFill>
        <p:spPr>
          <a:xfrm>
            <a:off x="1399659" y="704040"/>
            <a:ext cx="5984099" cy="4977923"/>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pPr algn="ctr"/>
            <a:r>
              <a:rPr lang="en-US" dirty="0">
                <a:solidFill>
                  <a:srgbClr val="000000"/>
                </a:solidFill>
                <a:latin typeface="Times-Roman"/>
              </a:rPr>
              <a:t> </a:t>
            </a:r>
          </a:p>
        </p:txBody>
      </p:sp>
      <p:grpSp>
        <p:nvGrpSpPr>
          <p:cNvPr id="5" name="Group 4"/>
          <p:cNvGrpSpPr/>
          <p:nvPr/>
        </p:nvGrpSpPr>
        <p:grpSpPr>
          <a:xfrm>
            <a:off x="4921371" y="4674134"/>
            <a:ext cx="3890753" cy="1722743"/>
            <a:chOff x="4183529" y="3895444"/>
            <a:chExt cx="4371557" cy="2103958"/>
          </a:xfrm>
        </p:grpSpPr>
        <p:pic>
          <p:nvPicPr>
            <p:cNvPr id="6" name="Picture 5"/>
            <p:cNvPicPr>
              <a:picLocks noChangeAspect="1"/>
            </p:cNvPicPr>
            <p:nvPr/>
          </p:nvPicPr>
          <p:blipFill>
            <a:blip r:embed="rId4"/>
            <a:stretch>
              <a:fillRect/>
            </a:stretch>
          </p:blipFill>
          <p:spPr>
            <a:xfrm>
              <a:off x="4183529" y="3895444"/>
              <a:ext cx="4371557" cy="2103958"/>
            </a:xfrm>
            <a:prstGeom prst="rect">
              <a:avLst/>
            </a:prstGeom>
          </p:spPr>
        </p:pic>
        <p:sp>
          <p:nvSpPr>
            <p:cNvPr id="4" name="TextBox 3"/>
            <p:cNvSpPr txBox="1"/>
            <p:nvPr/>
          </p:nvSpPr>
          <p:spPr>
            <a:xfrm>
              <a:off x="4657034" y="3999660"/>
              <a:ext cx="831920" cy="300706"/>
            </a:xfrm>
            <a:prstGeom prst="rect">
              <a:avLst/>
            </a:prstGeom>
            <a:solidFill>
              <a:schemeClr val="bg1"/>
            </a:solidFill>
          </p:spPr>
          <p:txBody>
            <a:bodyPr wrap="square" lIns="91440" tIns="0" bIns="0" rtlCol="0">
              <a:spAutoFit/>
            </a:bodyPr>
            <a:lstStyle/>
            <a:p>
              <a:r>
                <a:rPr lang="en-US" sz="1600" dirty="0" smtClean="0">
                  <a:latin typeface="Arial Rounded MT Bold"/>
                  <a:cs typeface="Arial Rounded MT Bold"/>
                </a:rPr>
                <a:t>Zone</a:t>
              </a:r>
              <a:endParaRPr lang="en-US" dirty="0">
                <a:latin typeface="Arial Rounded MT Bold"/>
                <a:cs typeface="Arial Rounded MT Bold"/>
              </a:endParaRPr>
            </a:p>
          </p:txBody>
        </p:sp>
      </p:grpSp>
    </p:spTree>
    <p:extLst>
      <p:ext uri="{BB962C8B-B14F-4D97-AF65-F5344CB8AC3E}">
        <p14:creationId xmlns:p14="http://schemas.microsoft.com/office/powerpoint/2010/main" val="245809143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SAS </a:t>
            </a:r>
            <a:r>
              <a:rPr lang="en-US" sz="2400" dirty="0">
                <a:latin typeface="Times New Roman"/>
                <a:cs typeface="Times New Roman"/>
              </a:rPr>
              <a:t>models codes </a:t>
            </a:r>
            <a:endParaRPr lang="en-US" sz="2400" dirty="0" smtClean="0">
              <a:latin typeface="Times New Roman"/>
              <a:cs typeface="Times New Roman"/>
            </a:endParaRPr>
          </a:p>
        </p:txBody>
      </p:sp>
      <p:pic>
        <p:nvPicPr>
          <p:cNvPr id="2" name="Picture 1"/>
          <p:cNvPicPr>
            <a:picLocks noChangeAspect="1"/>
          </p:cNvPicPr>
          <p:nvPr/>
        </p:nvPicPr>
        <p:blipFill>
          <a:blip r:embed="rId3"/>
          <a:stretch>
            <a:fillRect/>
          </a:stretch>
        </p:blipFill>
        <p:spPr>
          <a:xfrm>
            <a:off x="1405004" y="869322"/>
            <a:ext cx="5909019" cy="4657546"/>
          </a:xfrm>
          <a:prstGeom prst="rect">
            <a:avLst/>
          </a:prstGeom>
        </p:spPr>
      </p:pic>
      <p:grpSp>
        <p:nvGrpSpPr>
          <p:cNvPr id="10" name="Group 9"/>
          <p:cNvGrpSpPr/>
          <p:nvPr/>
        </p:nvGrpSpPr>
        <p:grpSpPr>
          <a:xfrm>
            <a:off x="4961926" y="4219235"/>
            <a:ext cx="3568718" cy="1771280"/>
            <a:chOff x="4961926" y="4219235"/>
            <a:chExt cx="3568718" cy="1771280"/>
          </a:xfrm>
        </p:grpSpPr>
        <p:pic>
          <p:nvPicPr>
            <p:cNvPr id="8" name="Picture 7"/>
            <p:cNvPicPr>
              <a:picLocks noChangeAspect="1"/>
            </p:cNvPicPr>
            <p:nvPr/>
          </p:nvPicPr>
          <p:blipFill>
            <a:blip r:embed="rId4"/>
            <a:stretch>
              <a:fillRect/>
            </a:stretch>
          </p:blipFill>
          <p:spPr>
            <a:xfrm>
              <a:off x="4961926" y="4219235"/>
              <a:ext cx="3568718" cy="1771280"/>
            </a:xfrm>
            <a:prstGeom prst="rect">
              <a:avLst/>
            </a:prstGeom>
          </p:spPr>
        </p:pic>
        <p:sp>
          <p:nvSpPr>
            <p:cNvPr id="9" name="TextBox 8"/>
            <p:cNvSpPr txBox="1"/>
            <p:nvPr/>
          </p:nvSpPr>
          <p:spPr>
            <a:xfrm>
              <a:off x="5328918" y="4308367"/>
              <a:ext cx="740422" cy="246221"/>
            </a:xfrm>
            <a:prstGeom prst="rect">
              <a:avLst/>
            </a:prstGeom>
            <a:solidFill>
              <a:schemeClr val="bg1"/>
            </a:solidFill>
          </p:spPr>
          <p:txBody>
            <a:bodyPr wrap="square" lIns="91440" tIns="0" bIns="0" rtlCol="0">
              <a:spAutoFit/>
            </a:bodyPr>
            <a:lstStyle/>
            <a:p>
              <a:r>
                <a:rPr lang="en-US" sz="1600" dirty="0" smtClean="0">
                  <a:latin typeface="Arial Rounded MT Bold"/>
                  <a:cs typeface="Arial Rounded MT Bold"/>
                </a:rPr>
                <a:t>Zone</a:t>
              </a:r>
              <a:endParaRPr lang="en-US" dirty="0">
                <a:latin typeface="Arial Rounded MT Bold"/>
                <a:cs typeface="Arial Rounded MT Bold"/>
              </a:endParaRPr>
            </a:p>
          </p:txBody>
        </p:sp>
      </p:grpSp>
    </p:spTree>
    <p:extLst>
      <p:ext uri="{BB962C8B-B14F-4D97-AF65-F5344CB8AC3E}">
        <p14:creationId xmlns:p14="http://schemas.microsoft.com/office/powerpoint/2010/main" val="163308665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Conclusion</a:t>
            </a:r>
          </a:p>
        </p:txBody>
      </p:sp>
      <p:sp>
        <p:nvSpPr>
          <p:cNvPr id="9" name="Rectangle 8"/>
          <p:cNvSpPr/>
          <p:nvPr/>
        </p:nvSpPr>
        <p:spPr>
          <a:xfrm>
            <a:off x="1141368" y="1031820"/>
            <a:ext cx="7896288" cy="4836710"/>
          </a:xfrm>
          <a:prstGeom prst="rect">
            <a:avLst/>
          </a:prstGeom>
        </p:spPr>
        <p:txBody>
          <a:bodyPr wrap="square">
            <a:spAutoFit/>
          </a:bodyPr>
          <a:lstStyle/>
          <a:p>
            <a:pPr>
              <a:lnSpc>
                <a:spcPct val="115000"/>
              </a:lnSpc>
              <a:spcAft>
                <a:spcPts val="1000"/>
              </a:spcAft>
            </a:pPr>
            <a:r>
              <a:rPr lang="en-US" b="1" dirty="0" smtClean="0">
                <a:latin typeface="Times New Roman"/>
                <a:ea typeface="Calibri"/>
                <a:cs typeface="Times New Roman"/>
              </a:rPr>
              <a:t>Solar Forecasts Track in the Competition</a:t>
            </a:r>
          </a:p>
          <a:p>
            <a:pPr>
              <a:lnSpc>
                <a:spcPct val="115000"/>
              </a:lnSpc>
              <a:spcAft>
                <a:spcPts val="1000"/>
              </a:spcAft>
            </a:pPr>
            <a:r>
              <a:rPr lang="en-US" dirty="0" smtClean="0">
                <a:latin typeface="Times New Roman"/>
                <a:ea typeface="Calibri"/>
                <a:cs typeface="Times New Roman"/>
              </a:rPr>
              <a:t>In addition to the results, the general conclusions are ass following:</a:t>
            </a:r>
          </a:p>
          <a:p>
            <a:pPr marL="285750" indent="-285750">
              <a:lnSpc>
                <a:spcPct val="115000"/>
              </a:lnSpc>
              <a:spcAft>
                <a:spcPts val="1000"/>
              </a:spcAft>
              <a:buFont typeface="Arial"/>
              <a:buChar char="•"/>
            </a:pPr>
            <a:r>
              <a:rPr lang="en-US" dirty="0" smtClean="0">
                <a:latin typeface="Times New Roman"/>
                <a:ea typeface="Calibri"/>
                <a:cs typeface="Times New Roman"/>
              </a:rPr>
              <a:t>It’s </a:t>
            </a:r>
            <a:r>
              <a:rPr lang="en-US" dirty="0">
                <a:latin typeface="Times New Roman"/>
                <a:ea typeface="Calibri"/>
                <a:cs typeface="Times New Roman"/>
              </a:rPr>
              <a:t>a good exercise to know the flaws and overcoming them.</a:t>
            </a:r>
          </a:p>
          <a:p>
            <a:pPr marL="285750" indent="-285750">
              <a:lnSpc>
                <a:spcPct val="115000"/>
              </a:lnSpc>
              <a:spcAft>
                <a:spcPts val="1000"/>
              </a:spcAft>
              <a:buFont typeface="Arial"/>
              <a:buChar char="•"/>
            </a:pPr>
            <a:r>
              <a:rPr lang="en-US" dirty="0" smtClean="0">
                <a:latin typeface="Times New Roman"/>
                <a:ea typeface="Calibri"/>
                <a:cs typeface="Times New Roman"/>
              </a:rPr>
              <a:t>The </a:t>
            </a:r>
            <a:r>
              <a:rPr lang="en-US" dirty="0">
                <a:latin typeface="Times New Roman"/>
                <a:ea typeface="Calibri"/>
                <a:cs typeface="Times New Roman"/>
              </a:rPr>
              <a:t>tracks are helping increasing the focus and improving the performance.</a:t>
            </a:r>
          </a:p>
          <a:p>
            <a:pPr marL="285750" indent="-285750">
              <a:lnSpc>
                <a:spcPct val="115000"/>
              </a:lnSpc>
              <a:spcAft>
                <a:spcPts val="1000"/>
              </a:spcAft>
              <a:buFont typeface="Arial"/>
              <a:buChar char="•"/>
            </a:pPr>
            <a:r>
              <a:rPr lang="en-US" dirty="0" smtClean="0">
                <a:latin typeface="Times New Roman"/>
                <a:ea typeface="Calibri"/>
                <a:cs typeface="Times New Roman"/>
              </a:rPr>
              <a:t>In </a:t>
            </a:r>
            <a:r>
              <a:rPr lang="en-US" dirty="0">
                <a:latin typeface="Times New Roman"/>
                <a:ea typeface="Calibri"/>
                <a:cs typeface="Times New Roman"/>
              </a:rPr>
              <a:t>solar it’s not a short-term forecasting which is common for electricity markets and practical applications.</a:t>
            </a:r>
          </a:p>
          <a:p>
            <a:pPr marL="285750" indent="-285750">
              <a:lnSpc>
                <a:spcPct val="115000"/>
              </a:lnSpc>
              <a:spcAft>
                <a:spcPts val="1000"/>
              </a:spcAft>
              <a:buFont typeface="Arial"/>
              <a:buChar char="•"/>
            </a:pPr>
            <a:r>
              <a:rPr lang="en-US" dirty="0" smtClean="0">
                <a:latin typeface="Times New Roman"/>
                <a:ea typeface="Calibri"/>
                <a:cs typeface="Times New Roman"/>
              </a:rPr>
              <a:t>It </a:t>
            </a:r>
            <a:r>
              <a:rPr lang="en-US" dirty="0">
                <a:latin typeface="Times New Roman"/>
                <a:ea typeface="Calibri"/>
                <a:cs typeface="Times New Roman"/>
              </a:rPr>
              <a:t>is in-sample forecasting, since the explanatory </a:t>
            </a:r>
            <a:r>
              <a:rPr lang="en-US" dirty="0" smtClean="0">
                <a:latin typeface="Times New Roman"/>
                <a:ea typeface="Calibri"/>
                <a:cs typeface="Times New Roman"/>
              </a:rPr>
              <a:t>variables (weather) </a:t>
            </a:r>
            <a:r>
              <a:rPr lang="en-US" dirty="0">
                <a:latin typeface="Times New Roman"/>
                <a:ea typeface="Calibri"/>
                <a:cs typeface="Times New Roman"/>
              </a:rPr>
              <a:t>are given from the existing actual historical data, while in out-sample forecasting these </a:t>
            </a:r>
            <a:r>
              <a:rPr lang="en-US" dirty="0" smtClean="0">
                <a:latin typeface="Times New Roman"/>
                <a:ea typeface="Calibri"/>
                <a:cs typeface="Times New Roman"/>
              </a:rPr>
              <a:t>explanatory variables </a:t>
            </a:r>
            <a:r>
              <a:rPr lang="en-US" dirty="0">
                <a:latin typeface="Times New Roman"/>
                <a:ea typeface="Calibri"/>
                <a:cs typeface="Times New Roman"/>
              </a:rPr>
              <a:t>are forecasted data as well.  </a:t>
            </a:r>
          </a:p>
          <a:p>
            <a:pPr marL="285750" indent="-285750">
              <a:buFont typeface="Arial"/>
              <a:buChar char="•"/>
            </a:pPr>
            <a:r>
              <a:rPr lang="en-US" dirty="0" smtClean="0">
                <a:latin typeface="Times New Roman"/>
                <a:ea typeface="Calibri"/>
                <a:cs typeface="Times New Roman"/>
              </a:rPr>
              <a:t>There </a:t>
            </a:r>
            <a:r>
              <a:rPr lang="en-US" dirty="0">
                <a:latin typeface="Times New Roman"/>
                <a:ea typeface="Calibri"/>
                <a:cs typeface="Times New Roman"/>
              </a:rPr>
              <a:t>is not enough information to adopt the physical approach in </a:t>
            </a:r>
            <a:r>
              <a:rPr lang="en-US" dirty="0" smtClean="0">
                <a:latin typeface="Times New Roman"/>
                <a:ea typeface="Calibri"/>
                <a:cs typeface="Times New Roman"/>
              </a:rPr>
              <a:t>forecasting.</a:t>
            </a:r>
          </a:p>
          <a:p>
            <a:endParaRPr lang="en-US" dirty="0" smtClean="0">
              <a:latin typeface="Times New Roman"/>
              <a:ea typeface="Calibri"/>
              <a:cs typeface="Times New Roman"/>
            </a:endParaRPr>
          </a:p>
          <a:p>
            <a:pPr marL="285750" indent="-285750">
              <a:buFont typeface="Arial"/>
              <a:buChar char="•"/>
            </a:pPr>
            <a:r>
              <a:rPr lang="en-US" dirty="0" smtClean="0">
                <a:latin typeface="Times New Roman"/>
                <a:ea typeface="Calibri"/>
                <a:cs typeface="Times New Roman"/>
              </a:rPr>
              <a:t>Since the forecasts are probabilistic, the pinball loss function</a:t>
            </a:r>
            <a:r>
              <a:rPr lang="en-US" dirty="0" smtClean="0">
                <a:latin typeface="Times New Roman"/>
                <a:cs typeface="Times New Roman"/>
              </a:rPr>
              <a:t> is used in validation the models, while the model training doesn’t not use the pinball.</a:t>
            </a:r>
          </a:p>
        </p:txBody>
      </p:sp>
    </p:spTree>
    <p:extLst>
      <p:ext uri="{BB962C8B-B14F-4D97-AF65-F5344CB8AC3E}">
        <p14:creationId xmlns:p14="http://schemas.microsoft.com/office/powerpoint/2010/main" val="204525839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5" name="TextBox 4"/>
          <p:cNvSpPr txBox="1"/>
          <p:nvPr/>
        </p:nvSpPr>
        <p:spPr>
          <a:xfrm>
            <a:off x="1763205" y="1668908"/>
            <a:ext cx="230896" cy="369332"/>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2692776" y="1876980"/>
            <a:ext cx="230896"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2711769" y="1763726"/>
            <a:ext cx="230896"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1790107" y="3070769"/>
            <a:ext cx="230896" cy="369332"/>
          </a:xfrm>
          <a:prstGeom prst="rect">
            <a:avLst/>
          </a:prstGeom>
          <a:solidFill>
            <a:schemeClr val="bg1"/>
          </a:solidFill>
        </p:spPr>
        <p:txBody>
          <a:bodyPr wrap="square" rtlCol="0">
            <a:spAutoFit/>
          </a:bodyPr>
          <a:lstStyle/>
          <a:p>
            <a:endParaRPr lang="en-US" dirty="0"/>
          </a:p>
        </p:txBody>
      </p:sp>
      <p:grpSp>
        <p:nvGrpSpPr>
          <p:cNvPr id="14" name="Group 13"/>
          <p:cNvGrpSpPr/>
          <p:nvPr/>
        </p:nvGrpSpPr>
        <p:grpSpPr>
          <a:xfrm>
            <a:off x="2455333" y="1198551"/>
            <a:ext cx="6096000" cy="4483100"/>
            <a:chOff x="2455333" y="1198551"/>
            <a:chExt cx="6096000" cy="4483100"/>
          </a:xfrm>
        </p:grpSpPr>
        <p:pic>
          <p:nvPicPr>
            <p:cNvPr id="10" name="Picture 9" descr="img0.png"/>
            <p:cNvPicPr/>
            <p:nvPr/>
          </p:nvPicPr>
          <p:blipFill>
            <a:blip r:embed="rId2">
              <a:extLst>
                <a:ext uri="{28A0092B-C50C-407E-A947-70E740481C1C}">
                  <a14:useLocalDpi xmlns:a14="http://schemas.microsoft.com/office/drawing/2010/main" val="0"/>
                </a:ext>
              </a:extLst>
            </a:blip>
            <a:srcRect/>
            <a:stretch>
              <a:fillRect/>
            </a:stretch>
          </p:blipFill>
          <p:spPr bwMode="auto">
            <a:xfrm>
              <a:off x="2455333" y="1198551"/>
              <a:ext cx="6096000" cy="4483100"/>
            </a:xfrm>
            <a:prstGeom prst="rect">
              <a:avLst/>
            </a:prstGeom>
            <a:noFill/>
            <a:ln>
              <a:noFill/>
            </a:ln>
          </p:spPr>
        </p:pic>
        <p:sp>
          <p:nvSpPr>
            <p:cNvPr id="11" name="TextBox 10"/>
            <p:cNvSpPr txBox="1"/>
            <p:nvPr/>
          </p:nvSpPr>
          <p:spPr>
            <a:xfrm>
              <a:off x="2758847" y="1876980"/>
              <a:ext cx="165587" cy="369332"/>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2791991" y="2038240"/>
              <a:ext cx="165587" cy="369332"/>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2820363" y="2555230"/>
              <a:ext cx="165587" cy="369332"/>
            </a:xfrm>
            <a:prstGeom prst="rect">
              <a:avLst/>
            </a:prstGeom>
            <a:solidFill>
              <a:schemeClr val="bg1"/>
            </a:solidFill>
          </p:spPr>
          <p:txBody>
            <a:bodyPr wrap="square" rtlCol="0">
              <a:spAutoFit/>
            </a:bodyPr>
            <a:lstStyle/>
            <a:p>
              <a:endParaRPr lang="en-US" dirty="0"/>
            </a:p>
          </p:txBody>
        </p:sp>
      </p:grpSp>
    </p:spTree>
    <p:extLst>
      <p:ext uri="{BB962C8B-B14F-4D97-AF65-F5344CB8AC3E}">
        <p14:creationId xmlns:p14="http://schemas.microsoft.com/office/powerpoint/2010/main" val="1916020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1400" dirty="0"/>
              <a:t>MODEL POWER=</a:t>
            </a:r>
          </a:p>
          <a:p>
            <a:r>
              <a:rPr lang="en-US" sz="1400" dirty="0"/>
              <a:t>VAR167 VAR169 VAR175 VAR228 "2VAR169"n Month Hour VAR79 VAR157 "3VAR169"n VAR169*Hour VAR169*Month "Month </a:t>
            </a:r>
            <a:r>
              <a:rPr lang="en-US" sz="1400" dirty="0" err="1"/>
              <a:t>Day"n</a:t>
            </a:r>
            <a:r>
              <a:rPr lang="en-US" sz="1400" dirty="0"/>
              <a:t>*VAR169 "2VAR169"n*Month "2VAR169"n*Hour VAR167*VAR169*Hour VAR169*VAR175*Hour VAR169*VAR157*Hour VAR169*VAR228*Hour VAR169*VAR79*Hour "Month </a:t>
            </a:r>
            <a:r>
              <a:rPr lang="en-US" sz="1400" dirty="0" err="1"/>
              <a:t>Day"n</a:t>
            </a:r>
            <a:r>
              <a:rPr lang="en-US" sz="1400" dirty="0"/>
              <a:t> "2VAR169"n*"Month </a:t>
            </a:r>
            <a:r>
              <a:rPr lang="en-US" sz="1400" dirty="0" err="1"/>
              <a:t>Day"n</a:t>
            </a:r>
            <a:r>
              <a:rPr lang="en-US" sz="1400" dirty="0"/>
              <a:t> Trend "4VAR169"n "5VAR169"n "Year </a:t>
            </a:r>
            <a:r>
              <a:rPr lang="en-US" sz="1400" dirty="0" err="1"/>
              <a:t>Day"n</a:t>
            </a:r>
            <a:r>
              <a:rPr lang="en-US" sz="1400" dirty="0"/>
              <a:t> "4VAR169"n*Month "4VAR169"n*Hour "4VAR169"n*"Month </a:t>
            </a:r>
            <a:r>
              <a:rPr lang="en-US" sz="1400" dirty="0" err="1"/>
              <a:t>Day"n</a:t>
            </a:r>
            <a:r>
              <a:rPr lang="en-US" sz="1400" dirty="0"/>
              <a:t> VAR78 VAR134 VAR164 VAR165 VAR166 VAR178 VAR178*Hour VAR178*Month "Month </a:t>
            </a:r>
            <a:r>
              <a:rPr lang="en-US" sz="1400" dirty="0" err="1"/>
              <a:t>Day"n</a:t>
            </a:r>
            <a:r>
              <a:rPr lang="en-US" sz="1400" dirty="0"/>
              <a:t>*VAR178 VAR79*Hour VAR228*Hour VAR157*Hour VAR175*Hour VAR167*Hour VAR134*Hour VAR78*Hour VAR164*Hour VAR165*Hour VAR166*Hour "3VAR169"n*Hour "3VAR169"n*Month "3VAR169"n*"Month </a:t>
            </a:r>
            <a:r>
              <a:rPr lang="en-US" sz="1400" dirty="0" err="1"/>
              <a:t>Day"n</a:t>
            </a:r>
            <a:r>
              <a:rPr lang="en-US" sz="1400" dirty="0"/>
              <a:t> "5VAR169"n*Hour "5VAR169"n*Month</a:t>
            </a:r>
            <a:r>
              <a:rPr lang="en-US" sz="1400" dirty="0"/>
              <a:t> </a:t>
            </a:r>
          </a:p>
        </p:txBody>
      </p:sp>
      <p:pic>
        <p:nvPicPr>
          <p:cNvPr id="6" name="Picture 5"/>
          <p:cNvPicPr>
            <a:picLocks noChangeAspect="1"/>
          </p:cNvPicPr>
          <p:nvPr/>
        </p:nvPicPr>
        <p:blipFill>
          <a:blip r:embed="rId2"/>
          <a:stretch>
            <a:fillRect/>
          </a:stretch>
        </p:blipFill>
        <p:spPr>
          <a:xfrm>
            <a:off x="3626065" y="4297851"/>
            <a:ext cx="3146688" cy="1302661"/>
          </a:xfrm>
          <a:prstGeom prst="rect">
            <a:avLst/>
          </a:prstGeom>
        </p:spPr>
      </p:pic>
    </p:spTree>
    <p:extLst>
      <p:ext uri="{BB962C8B-B14F-4D97-AF65-F5344CB8AC3E}">
        <p14:creationId xmlns:p14="http://schemas.microsoft.com/office/powerpoint/2010/main" val="1353183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08762" y="299957"/>
            <a:ext cx="7572036" cy="5724263"/>
            <a:chOff x="1208762" y="299957"/>
            <a:chExt cx="7572036" cy="5724263"/>
          </a:xfrm>
        </p:grpSpPr>
        <p:grpSp>
          <p:nvGrpSpPr>
            <p:cNvPr id="27" name="Group 26"/>
            <p:cNvGrpSpPr/>
            <p:nvPr/>
          </p:nvGrpSpPr>
          <p:grpSpPr>
            <a:xfrm>
              <a:off x="1208762" y="299957"/>
              <a:ext cx="7572036" cy="5724263"/>
              <a:chOff x="1208762" y="-633"/>
              <a:chExt cx="7572036" cy="5724263"/>
            </a:xfrm>
          </p:grpSpPr>
          <p:pic>
            <p:nvPicPr>
              <p:cNvPr id="5" name="Picture 4"/>
              <p:cNvPicPr>
                <a:picLocks noChangeAspect="1"/>
              </p:cNvPicPr>
              <p:nvPr/>
            </p:nvPicPr>
            <p:blipFill>
              <a:blip r:embed="rId3"/>
              <a:stretch>
                <a:fillRect/>
              </a:stretch>
            </p:blipFill>
            <p:spPr>
              <a:xfrm>
                <a:off x="6094478" y="3694006"/>
                <a:ext cx="2686320" cy="2014740"/>
              </a:xfrm>
              <a:prstGeom prst="rect">
                <a:avLst/>
              </a:prstGeom>
            </p:spPr>
          </p:pic>
          <p:grpSp>
            <p:nvGrpSpPr>
              <p:cNvPr id="6" name="Group 5"/>
              <p:cNvGrpSpPr/>
              <p:nvPr/>
            </p:nvGrpSpPr>
            <p:grpSpPr>
              <a:xfrm>
                <a:off x="1208762" y="3789198"/>
                <a:ext cx="4650539" cy="1934432"/>
                <a:chOff x="1727599" y="3771654"/>
                <a:chExt cx="6088580" cy="2183929"/>
              </a:xfrm>
            </p:grpSpPr>
            <p:grpSp>
              <p:nvGrpSpPr>
                <p:cNvPr id="7" name="Group 6"/>
                <p:cNvGrpSpPr/>
                <p:nvPr/>
              </p:nvGrpSpPr>
              <p:grpSpPr>
                <a:xfrm>
                  <a:off x="1727599" y="3771654"/>
                  <a:ext cx="6088580" cy="2183929"/>
                  <a:chOff x="1727599" y="3771654"/>
                  <a:chExt cx="6088580" cy="2183929"/>
                </a:xfrm>
              </p:grpSpPr>
              <p:grpSp>
                <p:nvGrpSpPr>
                  <p:cNvPr id="14" name="Group 13"/>
                  <p:cNvGrpSpPr/>
                  <p:nvPr/>
                </p:nvGrpSpPr>
                <p:grpSpPr>
                  <a:xfrm>
                    <a:off x="1727599" y="3771655"/>
                    <a:ext cx="2960556" cy="2143515"/>
                    <a:chOff x="5510414" y="1089268"/>
                    <a:chExt cx="3281895" cy="2591026"/>
                  </a:xfrm>
                </p:grpSpPr>
                <p:pic>
                  <p:nvPicPr>
                    <p:cNvPr id="21" name="Picture 20"/>
                    <p:cNvPicPr>
                      <a:picLocks noChangeAspect="1"/>
                    </p:cNvPicPr>
                    <p:nvPr/>
                  </p:nvPicPr>
                  <p:blipFill>
                    <a:blip r:embed="rId4"/>
                    <a:stretch>
                      <a:fillRect/>
                    </a:stretch>
                  </p:blipFill>
                  <p:spPr>
                    <a:xfrm>
                      <a:off x="5510414" y="1213734"/>
                      <a:ext cx="3281895" cy="2466560"/>
                    </a:xfrm>
                    <a:prstGeom prst="rect">
                      <a:avLst/>
                    </a:prstGeom>
                  </p:spPr>
                </p:pic>
                <p:sp>
                  <p:nvSpPr>
                    <p:cNvPr id="22" name="Rectangle 21"/>
                    <p:cNvSpPr/>
                    <p:nvPr/>
                  </p:nvSpPr>
                  <p:spPr>
                    <a:xfrm>
                      <a:off x="6624389" y="1089268"/>
                      <a:ext cx="1515002" cy="378015"/>
                    </a:xfrm>
                    <a:prstGeom prst="rect">
                      <a:avLst/>
                    </a:prstGeom>
                  </p:spPr>
                  <p:txBody>
                    <a:bodyPr wrap="none">
                      <a:spAutoFit/>
                    </a:bodyPr>
                    <a:lstStyle/>
                    <a:p>
                      <a:r>
                        <a:rPr lang="en-US" sz="1200" dirty="0" smtClean="0">
                          <a:latin typeface="Times New Roman"/>
                          <a:cs typeface="Times New Roman"/>
                        </a:rPr>
                        <a:t>Actual </a:t>
                      </a:r>
                      <a:r>
                        <a:rPr lang="en-US" sz="1200" dirty="0" smtClean="0">
                          <a:latin typeface="Times New Roman"/>
                          <a:cs typeface="Times New Roman"/>
                        </a:rPr>
                        <a:t>Power</a:t>
                      </a:r>
                      <a:endParaRPr lang="en-US" sz="1200" dirty="0">
                        <a:latin typeface="Times New Roman"/>
                        <a:cs typeface="Times New Roman"/>
                      </a:endParaRPr>
                    </a:p>
                  </p:txBody>
                </p:sp>
              </p:grpSp>
              <p:grpSp>
                <p:nvGrpSpPr>
                  <p:cNvPr id="15" name="Group 14"/>
                  <p:cNvGrpSpPr/>
                  <p:nvPr/>
                </p:nvGrpSpPr>
                <p:grpSpPr>
                  <a:xfrm>
                    <a:off x="4688155" y="3771654"/>
                    <a:ext cx="3128024" cy="2183929"/>
                    <a:chOff x="4688155" y="3771654"/>
                    <a:chExt cx="3128024" cy="2183929"/>
                  </a:xfrm>
                </p:grpSpPr>
                <p:grpSp>
                  <p:nvGrpSpPr>
                    <p:cNvPr id="16" name="Group 15"/>
                    <p:cNvGrpSpPr/>
                    <p:nvPr/>
                  </p:nvGrpSpPr>
                  <p:grpSpPr>
                    <a:xfrm>
                      <a:off x="4855623" y="3771654"/>
                      <a:ext cx="2960556" cy="2007921"/>
                      <a:chOff x="-494716" y="4738710"/>
                      <a:chExt cx="3527835" cy="2229256"/>
                    </a:xfrm>
                  </p:grpSpPr>
                  <p:pic>
                    <p:nvPicPr>
                      <p:cNvPr id="19" name="Picture 18"/>
                      <p:cNvPicPr>
                        <a:picLocks noChangeAspect="1"/>
                      </p:cNvPicPr>
                      <p:nvPr/>
                    </p:nvPicPr>
                    <p:blipFill rotWithShape="1">
                      <a:blip r:embed="rId5"/>
                      <a:srcRect b="18921"/>
                      <a:stretch/>
                    </p:blipFill>
                    <p:spPr>
                      <a:xfrm>
                        <a:off x="-494716" y="4818244"/>
                        <a:ext cx="3527835" cy="2149722"/>
                      </a:xfrm>
                      <a:prstGeom prst="rect">
                        <a:avLst/>
                      </a:prstGeom>
                    </p:spPr>
                  </p:pic>
                  <p:sp>
                    <p:nvSpPr>
                      <p:cNvPr id="20" name="Rectangle 19"/>
                      <p:cNvSpPr/>
                      <p:nvPr/>
                    </p:nvSpPr>
                    <p:spPr>
                      <a:xfrm>
                        <a:off x="477988" y="4738710"/>
                        <a:ext cx="1868612" cy="347197"/>
                      </a:xfrm>
                      <a:prstGeom prst="rect">
                        <a:avLst/>
                      </a:prstGeom>
                    </p:spPr>
                    <p:txBody>
                      <a:bodyPr wrap="none">
                        <a:spAutoFit/>
                      </a:bodyPr>
                      <a:lstStyle/>
                      <a:p>
                        <a:r>
                          <a:rPr lang="en-US" sz="1200" dirty="0" smtClean="0">
                            <a:latin typeface="Times New Roman"/>
                            <a:cs typeface="Times New Roman"/>
                          </a:rPr>
                          <a:t>Predicted </a:t>
                        </a:r>
                        <a:r>
                          <a:rPr lang="en-US" sz="1200" dirty="0" smtClean="0">
                            <a:latin typeface="Times New Roman"/>
                            <a:cs typeface="Times New Roman"/>
                          </a:rPr>
                          <a:t>Power</a:t>
                        </a:r>
                        <a:endParaRPr lang="en-US" sz="1200" dirty="0">
                          <a:latin typeface="Times New Roman"/>
                          <a:cs typeface="Times New Roman"/>
                        </a:endParaRPr>
                      </a:p>
                    </p:txBody>
                  </p:sp>
                </p:grpSp>
                <p:pic>
                  <p:nvPicPr>
                    <p:cNvPr id="17" name="Picture 16"/>
                    <p:cNvPicPr>
                      <a:picLocks noChangeAspect="1"/>
                    </p:cNvPicPr>
                    <p:nvPr/>
                  </p:nvPicPr>
                  <p:blipFill rotWithShape="1">
                    <a:blip r:embed="rId5"/>
                    <a:srcRect t="88290"/>
                    <a:stretch/>
                  </p:blipFill>
                  <p:spPr>
                    <a:xfrm>
                      <a:off x="4688155" y="5675921"/>
                      <a:ext cx="2960556" cy="279662"/>
                    </a:xfrm>
                    <a:prstGeom prst="rect">
                      <a:avLst/>
                    </a:prstGeom>
                    <a:ln>
                      <a:solidFill>
                        <a:srgbClr val="FFFFFF"/>
                      </a:solidFill>
                    </a:ln>
                  </p:spPr>
                </p:pic>
                <p:cxnSp>
                  <p:nvCxnSpPr>
                    <p:cNvPr id="18" name="Straight Connector 17"/>
                    <p:cNvCxnSpPr/>
                    <p:nvPr/>
                  </p:nvCxnSpPr>
                  <p:spPr>
                    <a:xfrm>
                      <a:off x="4941885" y="5675921"/>
                      <a:ext cx="2651760" cy="0"/>
                    </a:xfrm>
                    <a:prstGeom prst="line">
                      <a:avLst/>
                    </a:prstGeom>
                    <a:ln w="3175" cmpd="sng">
                      <a:solidFill>
                        <a:schemeClr val="bg1">
                          <a:lumMod val="65000"/>
                        </a:schemeClr>
                      </a:solidFill>
                    </a:ln>
                    <a:effectLst>
                      <a:outerShdw dist="25400" dir="5400000" sx="7000" sy="7000" rotWithShape="0">
                        <a:srgbClr val="000000">
                          <a:alpha val="23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8" name="Group 7"/>
                <p:cNvGrpSpPr/>
                <p:nvPr/>
              </p:nvGrpSpPr>
              <p:grpSpPr>
                <a:xfrm>
                  <a:off x="3126090" y="5798594"/>
                  <a:ext cx="329255" cy="114141"/>
                  <a:chOff x="3126090" y="5798594"/>
                  <a:chExt cx="329255" cy="114141"/>
                </a:xfrm>
              </p:grpSpPr>
              <p:pic>
                <p:nvPicPr>
                  <p:cNvPr id="12" name="Picture 11"/>
                  <p:cNvPicPr>
                    <a:picLocks noChangeAspect="1"/>
                  </p:cNvPicPr>
                  <p:nvPr/>
                </p:nvPicPr>
                <p:blipFill rotWithShape="1">
                  <a:blip r:embed="rId4"/>
                  <a:srcRect l="46431" t="94922" r="47401" b="1141"/>
                  <a:stretch/>
                </p:blipFill>
                <p:spPr>
                  <a:xfrm>
                    <a:off x="3126090" y="5798594"/>
                    <a:ext cx="289453" cy="108220"/>
                  </a:xfrm>
                  <a:prstGeom prst="rect">
                    <a:avLst/>
                  </a:prstGeom>
                </p:spPr>
              </p:pic>
              <p:sp>
                <p:nvSpPr>
                  <p:cNvPr id="13" name="TextBox 12"/>
                  <p:cNvSpPr txBox="1"/>
                  <p:nvPr/>
                </p:nvSpPr>
                <p:spPr>
                  <a:xfrm>
                    <a:off x="3386600" y="5867016"/>
                    <a:ext cx="68745" cy="45719"/>
                  </a:xfrm>
                  <a:prstGeom prst="rect">
                    <a:avLst/>
                  </a:prstGeom>
                  <a:solidFill>
                    <a:schemeClr val="bg1"/>
                  </a:solidFill>
                </p:spPr>
                <p:txBody>
                  <a:bodyPr wrap="square" rtlCol="0">
                    <a:spAutoFit/>
                  </a:bodyPr>
                  <a:lstStyle/>
                  <a:p>
                    <a:endParaRPr lang="en-US" dirty="0"/>
                  </a:p>
                </p:txBody>
              </p:sp>
            </p:grpSp>
            <p:grpSp>
              <p:nvGrpSpPr>
                <p:cNvPr id="9" name="Group 8"/>
                <p:cNvGrpSpPr/>
                <p:nvPr/>
              </p:nvGrpSpPr>
              <p:grpSpPr>
                <a:xfrm>
                  <a:off x="6077576" y="5810516"/>
                  <a:ext cx="329255" cy="114141"/>
                  <a:chOff x="3126090" y="5798594"/>
                  <a:chExt cx="329255" cy="114141"/>
                </a:xfrm>
              </p:grpSpPr>
              <p:pic>
                <p:nvPicPr>
                  <p:cNvPr id="10" name="Picture 9"/>
                  <p:cNvPicPr>
                    <a:picLocks noChangeAspect="1"/>
                  </p:cNvPicPr>
                  <p:nvPr/>
                </p:nvPicPr>
                <p:blipFill rotWithShape="1">
                  <a:blip r:embed="rId4"/>
                  <a:srcRect l="46431" t="94922" r="47401" b="1141"/>
                  <a:stretch/>
                </p:blipFill>
                <p:spPr>
                  <a:xfrm>
                    <a:off x="3126090" y="5798594"/>
                    <a:ext cx="289453" cy="108220"/>
                  </a:xfrm>
                  <a:prstGeom prst="rect">
                    <a:avLst/>
                  </a:prstGeom>
                </p:spPr>
              </p:pic>
              <p:sp>
                <p:nvSpPr>
                  <p:cNvPr id="11" name="TextBox 10"/>
                  <p:cNvSpPr txBox="1"/>
                  <p:nvPr/>
                </p:nvSpPr>
                <p:spPr>
                  <a:xfrm>
                    <a:off x="3386600" y="5867016"/>
                    <a:ext cx="68745" cy="45719"/>
                  </a:xfrm>
                  <a:prstGeom prst="rect">
                    <a:avLst/>
                  </a:prstGeom>
                  <a:solidFill>
                    <a:schemeClr val="bg1"/>
                  </a:solidFill>
                </p:spPr>
                <p:txBody>
                  <a:bodyPr wrap="square" rtlCol="0">
                    <a:spAutoFit/>
                  </a:bodyPr>
                  <a:lstStyle/>
                  <a:p>
                    <a:endParaRPr lang="en-US" dirty="0"/>
                  </a:p>
                </p:txBody>
              </p:sp>
            </p:grpSp>
          </p:grpSp>
          <p:pic>
            <p:nvPicPr>
              <p:cNvPr id="24" name="Picture 23"/>
              <p:cNvPicPr>
                <a:picLocks noChangeAspect="1"/>
              </p:cNvPicPr>
              <p:nvPr/>
            </p:nvPicPr>
            <p:blipFill>
              <a:blip r:embed="rId6"/>
              <a:stretch>
                <a:fillRect/>
              </a:stretch>
            </p:blipFill>
            <p:spPr>
              <a:xfrm>
                <a:off x="2528436" y="-633"/>
                <a:ext cx="4872653" cy="3664557"/>
              </a:xfrm>
              <a:prstGeom prst="rect">
                <a:avLst/>
              </a:prstGeom>
            </p:spPr>
          </p:pic>
        </p:grpSp>
        <p:sp>
          <p:nvSpPr>
            <p:cNvPr id="26" name="Rectangle 25"/>
            <p:cNvSpPr/>
            <p:nvPr/>
          </p:nvSpPr>
          <p:spPr>
            <a:xfrm>
              <a:off x="6885207" y="4024377"/>
              <a:ext cx="1269975" cy="276999"/>
            </a:xfrm>
            <a:prstGeom prst="rect">
              <a:avLst/>
            </a:prstGeom>
            <a:solidFill>
              <a:schemeClr val="bg1"/>
            </a:solidFill>
          </p:spPr>
          <p:txBody>
            <a:bodyPr wrap="square">
              <a:spAutoFit/>
            </a:bodyPr>
            <a:lstStyle/>
            <a:p>
              <a:pPr algn="ctr"/>
              <a:r>
                <a:rPr lang="en-US" sz="1200" dirty="0" smtClean="0">
                  <a:latin typeface="Times New Roman"/>
                  <a:cs typeface="Times New Roman"/>
                </a:rPr>
                <a:t>Residuals</a:t>
              </a:r>
              <a:endParaRPr lang="en-US" sz="1200" dirty="0">
                <a:latin typeface="Times New Roman"/>
                <a:cs typeface="Times New Roman"/>
              </a:endParaRPr>
            </a:p>
          </p:txBody>
        </p:sp>
      </p:grpSp>
    </p:spTree>
    <p:extLst>
      <p:ext uri="{BB962C8B-B14F-4D97-AF65-F5344CB8AC3E}">
        <p14:creationId xmlns:p14="http://schemas.microsoft.com/office/powerpoint/2010/main" val="1142538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
        <p:nvSpPr>
          <p:cNvPr id="2" name="Rectangle 1"/>
          <p:cNvSpPr/>
          <p:nvPr/>
        </p:nvSpPr>
        <p:spPr>
          <a:xfrm>
            <a:off x="1286189" y="1265745"/>
            <a:ext cx="7427742" cy="5078314"/>
          </a:xfrm>
          <a:prstGeom prst="rect">
            <a:avLst/>
          </a:prstGeom>
        </p:spPr>
        <p:txBody>
          <a:bodyPr wrap="square">
            <a:spAutoFit/>
          </a:bodyPr>
          <a:lstStyle/>
          <a:p>
            <a:r>
              <a:rPr lang="en-US" sz="2000" b="1" dirty="0" smtClean="0">
                <a:latin typeface="Times New Roman"/>
                <a:cs typeface="Times New Roman"/>
              </a:rPr>
              <a:t>Objective</a:t>
            </a:r>
          </a:p>
          <a:p>
            <a:endParaRPr lang="en-US" b="1" dirty="0">
              <a:latin typeface="Times New Roman"/>
              <a:cs typeface="Times New Roman"/>
            </a:endParaRPr>
          </a:p>
          <a:p>
            <a:r>
              <a:rPr lang="en-US" dirty="0">
                <a:latin typeface="Times New Roman"/>
                <a:cs typeface="Times New Roman"/>
              </a:rPr>
              <a:t>The topic of the probabilistic solar power forecasting track is to forecast the probabilistic distribution (in quantiles) of the solar power generation for 3 solar farms on a rolling basis. The three solar farms are adjacent. Their installation parameters are: </a:t>
            </a:r>
            <a:endParaRPr lang="en-US" dirty="0" smtClean="0">
              <a:latin typeface="Times New Roman"/>
              <a:cs typeface="Times New Roman"/>
            </a:endParaRPr>
          </a:p>
          <a:p>
            <a:endParaRPr lang="en-US" dirty="0">
              <a:latin typeface="Times New Roman"/>
              <a:cs typeface="Times New Roman"/>
            </a:endParaRPr>
          </a:p>
          <a:p>
            <a:pPr marL="285750" indent="-285750">
              <a:buFont typeface="Arial"/>
              <a:buChar char="•"/>
            </a:pPr>
            <a:r>
              <a:rPr lang="en-US" b="1" dirty="0">
                <a:latin typeface="Times New Roman"/>
                <a:cs typeface="Times New Roman"/>
              </a:rPr>
              <a:t>Zone1</a:t>
            </a:r>
            <a:r>
              <a:rPr lang="en-US" dirty="0">
                <a:latin typeface="Times New Roman"/>
                <a:cs typeface="Times New Roman"/>
              </a:rPr>
              <a:t>: Altitude (595m) Panel </a:t>
            </a:r>
            <a:r>
              <a:rPr lang="en-US" dirty="0" smtClean="0">
                <a:latin typeface="Times New Roman"/>
                <a:cs typeface="Times New Roman"/>
              </a:rPr>
              <a:t>type (</a:t>
            </a:r>
            <a:r>
              <a:rPr lang="en-US" dirty="0" err="1">
                <a:latin typeface="Times New Roman"/>
                <a:cs typeface="Times New Roman"/>
              </a:rPr>
              <a:t>Solarfun</a:t>
            </a:r>
            <a:r>
              <a:rPr lang="en-US" dirty="0">
                <a:latin typeface="Times New Roman"/>
                <a:cs typeface="Times New Roman"/>
              </a:rPr>
              <a:t> SF160-24-1M195) Panel number (8) Nominal power (1560W) Panel Orientation (38° Clockwise from North) Panel Tilt (36°</a:t>
            </a:r>
            <a:r>
              <a:rPr lang="en-US" dirty="0" smtClean="0">
                <a:latin typeface="Times New Roman"/>
                <a:cs typeface="Times New Roman"/>
              </a:rPr>
              <a:t>).</a:t>
            </a:r>
          </a:p>
          <a:p>
            <a:pPr marL="285750" indent="-285750">
              <a:buFont typeface="Arial"/>
              <a:buChar char="•"/>
            </a:pPr>
            <a:endParaRPr lang="en-US" dirty="0" smtClean="0">
              <a:latin typeface="Times New Roman"/>
              <a:cs typeface="Times New Roman"/>
            </a:endParaRPr>
          </a:p>
          <a:p>
            <a:pPr marL="285750" indent="-285750">
              <a:buFont typeface="Arial"/>
              <a:buChar char="•"/>
            </a:pPr>
            <a:r>
              <a:rPr lang="en-US" b="1" dirty="0" smtClean="0">
                <a:latin typeface="Times New Roman"/>
                <a:cs typeface="Times New Roman"/>
              </a:rPr>
              <a:t>Zone2</a:t>
            </a:r>
            <a:r>
              <a:rPr lang="en-US" dirty="0">
                <a:latin typeface="Times New Roman"/>
                <a:cs typeface="Times New Roman"/>
              </a:rPr>
              <a:t>: Altitude(602m) Panel </a:t>
            </a:r>
            <a:r>
              <a:rPr lang="en-US" dirty="0" smtClean="0">
                <a:latin typeface="Times New Roman"/>
                <a:cs typeface="Times New Roman"/>
              </a:rPr>
              <a:t>type (</a:t>
            </a:r>
            <a:r>
              <a:rPr lang="en-US" dirty="0" err="1">
                <a:latin typeface="Times New Roman"/>
                <a:cs typeface="Times New Roman"/>
              </a:rPr>
              <a:t>Suntech</a:t>
            </a:r>
            <a:r>
              <a:rPr lang="en-US" dirty="0">
                <a:latin typeface="Times New Roman"/>
                <a:cs typeface="Times New Roman"/>
              </a:rPr>
              <a:t> STP190S-24/Ad+) Panel number (26) Nominal power (4940W) Panel Orientation (327° Clockwise from North) Panel Tilt (35°</a:t>
            </a:r>
            <a:r>
              <a:rPr lang="en-US" dirty="0" smtClean="0">
                <a:latin typeface="Times New Roman"/>
                <a:cs typeface="Times New Roman"/>
              </a:rPr>
              <a:t>).</a:t>
            </a:r>
          </a:p>
          <a:p>
            <a:pPr marL="285750" indent="-285750">
              <a:buFont typeface="Arial"/>
              <a:buChar char="•"/>
            </a:pPr>
            <a:endParaRPr lang="en-US" dirty="0" smtClean="0">
              <a:latin typeface="Times New Roman"/>
              <a:cs typeface="Times New Roman"/>
            </a:endParaRPr>
          </a:p>
          <a:p>
            <a:pPr marL="285750" indent="-285750">
              <a:buFont typeface="Arial"/>
              <a:buChar char="•"/>
            </a:pPr>
            <a:r>
              <a:rPr lang="en-US" b="1" dirty="0" smtClean="0">
                <a:latin typeface="Times New Roman"/>
                <a:cs typeface="Times New Roman"/>
              </a:rPr>
              <a:t>Zone3</a:t>
            </a:r>
            <a:r>
              <a:rPr lang="en-US" dirty="0" smtClean="0">
                <a:latin typeface="Times New Roman"/>
                <a:cs typeface="Times New Roman"/>
              </a:rPr>
              <a:t>: </a:t>
            </a:r>
            <a:r>
              <a:rPr lang="en-US" dirty="0">
                <a:latin typeface="Times New Roman"/>
                <a:cs typeface="Times New Roman"/>
              </a:rPr>
              <a:t>Altitude(951m) Panel </a:t>
            </a:r>
            <a:r>
              <a:rPr lang="en-US" dirty="0" smtClean="0">
                <a:latin typeface="Times New Roman"/>
                <a:cs typeface="Times New Roman"/>
              </a:rPr>
              <a:t>type (</a:t>
            </a:r>
            <a:r>
              <a:rPr lang="en-US" dirty="0" err="1">
                <a:latin typeface="Times New Roman"/>
                <a:cs typeface="Times New Roman"/>
              </a:rPr>
              <a:t>Suntech</a:t>
            </a:r>
            <a:r>
              <a:rPr lang="en-US" dirty="0">
                <a:latin typeface="Times New Roman"/>
                <a:cs typeface="Times New Roman"/>
              </a:rPr>
              <a:t> STP200-18/</a:t>
            </a:r>
            <a:r>
              <a:rPr lang="en-US" dirty="0" err="1">
                <a:latin typeface="Times New Roman"/>
                <a:cs typeface="Times New Roman"/>
              </a:rPr>
              <a:t>ud</a:t>
            </a:r>
            <a:r>
              <a:rPr lang="en-US" dirty="0">
                <a:latin typeface="Times New Roman"/>
                <a:cs typeface="Times New Roman"/>
              </a:rPr>
              <a:t>) Panel number (20) Nominal power (4000W) Panel Orientation (31° Clockwise from North) Panel Tilt (21°)</a:t>
            </a:r>
          </a:p>
        </p:txBody>
      </p:sp>
    </p:spTree>
    <p:extLst>
      <p:ext uri="{BB962C8B-B14F-4D97-AF65-F5344CB8AC3E}">
        <p14:creationId xmlns:p14="http://schemas.microsoft.com/office/powerpoint/2010/main" val="26580113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028" y="751071"/>
            <a:ext cx="7427742" cy="5909311"/>
          </a:xfrm>
          <a:prstGeom prst="rect">
            <a:avLst/>
          </a:prstGeom>
        </p:spPr>
        <p:txBody>
          <a:bodyPr wrap="square">
            <a:spAutoFit/>
          </a:bodyPr>
          <a:lstStyle/>
          <a:p>
            <a:r>
              <a:rPr lang="en-US" b="1" dirty="0" smtClean="0">
                <a:latin typeface="Times New Roman"/>
                <a:cs typeface="Times New Roman"/>
              </a:rPr>
              <a:t>Data Description</a:t>
            </a:r>
          </a:p>
          <a:p>
            <a:endParaRPr lang="en-US" b="1" dirty="0" smtClean="0">
              <a:latin typeface="Times New Roman"/>
              <a:cs typeface="Times New Roman"/>
            </a:endParaRPr>
          </a:p>
          <a:p>
            <a:r>
              <a:rPr lang="en-US" dirty="0" smtClean="0">
                <a:latin typeface="Times New Roman"/>
                <a:cs typeface="Times New Roman"/>
              </a:rPr>
              <a:t>The target variable is solar power.  There are </a:t>
            </a:r>
            <a:r>
              <a:rPr lang="en-US" b="1" dirty="0" smtClean="0">
                <a:latin typeface="Times New Roman"/>
                <a:cs typeface="Times New Roman"/>
              </a:rPr>
              <a:t>12 independent variables </a:t>
            </a:r>
            <a:r>
              <a:rPr lang="en-US" dirty="0" smtClean="0">
                <a:latin typeface="Times New Roman"/>
                <a:cs typeface="Times New Roman"/>
              </a:rPr>
              <a:t>from the </a:t>
            </a:r>
            <a:r>
              <a:rPr lang="en-US" b="1" dirty="0" smtClean="0">
                <a:latin typeface="Times New Roman"/>
                <a:cs typeface="Times New Roman"/>
              </a:rPr>
              <a:t>ECMWF</a:t>
            </a:r>
            <a:r>
              <a:rPr lang="en-US" dirty="0" smtClean="0">
                <a:latin typeface="Times New Roman"/>
                <a:cs typeface="Times New Roman"/>
              </a:rPr>
              <a:t>  NWP output to be used as below.</a:t>
            </a:r>
          </a:p>
          <a:p>
            <a:endParaRPr lang="en-US" dirty="0" smtClean="0">
              <a:latin typeface="Times New Roman"/>
              <a:cs typeface="Times New Roman"/>
            </a:endParaRPr>
          </a:p>
          <a:p>
            <a:pPr marL="285750" indent="-285750">
              <a:buFont typeface="Arial"/>
              <a:buChar char="•"/>
            </a:pPr>
            <a:r>
              <a:rPr lang="en-US" dirty="0" smtClean="0">
                <a:latin typeface="Times New Roman"/>
                <a:cs typeface="Times New Roman"/>
              </a:rPr>
              <a:t>078.128 Total column liquid water (</a:t>
            </a:r>
            <a:r>
              <a:rPr lang="en-US" dirty="0" err="1" smtClean="0">
                <a:latin typeface="Times New Roman"/>
                <a:cs typeface="Times New Roman"/>
              </a:rPr>
              <a:t>tclw</a:t>
            </a:r>
            <a:r>
              <a:rPr lang="en-US" dirty="0" smtClean="0">
                <a:latin typeface="Times New Roman"/>
                <a:cs typeface="Times New Roman"/>
              </a:rPr>
              <a:t>) - unit (kg m**-2) - Vertical integral of cloud liquid water content.</a:t>
            </a:r>
          </a:p>
          <a:p>
            <a:pPr marL="285750" indent="-285750">
              <a:buFont typeface="Arial"/>
              <a:buChar char="•"/>
            </a:pPr>
            <a:r>
              <a:rPr lang="en-US" dirty="0" smtClean="0">
                <a:latin typeface="Times New Roman"/>
                <a:cs typeface="Times New Roman"/>
              </a:rPr>
              <a:t>079.128 Total column ice water (</a:t>
            </a:r>
            <a:r>
              <a:rPr lang="en-US" dirty="0" err="1" smtClean="0">
                <a:latin typeface="Times New Roman"/>
                <a:cs typeface="Times New Roman"/>
              </a:rPr>
              <a:t>tciw</a:t>
            </a:r>
            <a:r>
              <a:rPr lang="en-US" dirty="0" smtClean="0">
                <a:latin typeface="Times New Roman"/>
                <a:cs typeface="Times New Roman"/>
              </a:rPr>
              <a:t>) - unit (kg m**-2) - Vertical integral of cloud ice water content.</a:t>
            </a:r>
          </a:p>
          <a:p>
            <a:pPr marL="285750" indent="-285750">
              <a:buFont typeface="Arial"/>
              <a:buChar char="•"/>
            </a:pPr>
            <a:r>
              <a:rPr lang="en-US" dirty="0" smtClean="0">
                <a:latin typeface="Times New Roman"/>
                <a:cs typeface="Times New Roman"/>
              </a:rPr>
              <a:t>134.128 surface pressure (SP) - Unit: Pa.</a:t>
            </a:r>
          </a:p>
          <a:p>
            <a:pPr marL="285750" indent="-285750">
              <a:buFont typeface="Arial"/>
              <a:buChar char="•"/>
            </a:pPr>
            <a:r>
              <a:rPr lang="en-US" dirty="0" smtClean="0">
                <a:latin typeface="Times New Roman"/>
                <a:cs typeface="Times New Roman"/>
              </a:rPr>
              <a:t>157.128 Relative humidity at 1000 mbar (r) -unit (%)</a:t>
            </a:r>
          </a:p>
          <a:p>
            <a:pPr marL="285750" indent="-285750">
              <a:buFont typeface="Arial"/>
              <a:buChar char="•"/>
            </a:pPr>
            <a:r>
              <a:rPr lang="en-US" dirty="0" smtClean="0">
                <a:latin typeface="Times New Roman"/>
                <a:cs typeface="Times New Roman"/>
              </a:rPr>
              <a:t>164.128 total cloud cover (TCC) - Unit: (0-1) </a:t>
            </a:r>
          </a:p>
          <a:p>
            <a:pPr marL="285750" indent="-285750">
              <a:buFont typeface="Arial"/>
              <a:buChar char="•"/>
            </a:pPr>
            <a:r>
              <a:rPr lang="en-US" dirty="0" smtClean="0">
                <a:latin typeface="Times New Roman"/>
                <a:cs typeface="Times New Roman"/>
              </a:rPr>
              <a:t>165.128 10 metre U wind component (10u) - unit  (m s**-1)</a:t>
            </a:r>
          </a:p>
          <a:p>
            <a:pPr marL="285750" indent="-285750">
              <a:buFont typeface="Arial"/>
              <a:buChar char="•"/>
            </a:pPr>
            <a:r>
              <a:rPr lang="en-US" dirty="0" smtClean="0">
                <a:latin typeface="Times New Roman"/>
                <a:cs typeface="Times New Roman"/>
              </a:rPr>
              <a:t>166.128 10 metre V wind component (10V) - unit  (m s**-1)</a:t>
            </a:r>
          </a:p>
          <a:p>
            <a:pPr marL="285750" indent="-285750">
              <a:buFont typeface="Arial"/>
              <a:buChar char="•"/>
            </a:pPr>
            <a:r>
              <a:rPr lang="en-US" dirty="0" smtClean="0">
                <a:latin typeface="Times New Roman"/>
                <a:cs typeface="Times New Roman"/>
              </a:rPr>
              <a:t>167.128 2 metre temperature (2T) - Unit: K</a:t>
            </a:r>
          </a:p>
          <a:p>
            <a:pPr marL="285750" indent="-285750">
              <a:buFont typeface="Arial"/>
              <a:buChar char="•"/>
            </a:pPr>
            <a:r>
              <a:rPr lang="en-US" dirty="0" smtClean="0">
                <a:latin typeface="Times New Roman"/>
                <a:cs typeface="Times New Roman"/>
              </a:rPr>
              <a:t>169.128 surface solar rad down (SSRD) - Unit: J m-2 - Accumulated field</a:t>
            </a:r>
          </a:p>
          <a:p>
            <a:pPr marL="285750" indent="-285750">
              <a:buFont typeface="Arial"/>
              <a:buChar char="•"/>
            </a:pPr>
            <a:r>
              <a:rPr lang="en-US" dirty="0" smtClean="0">
                <a:latin typeface="Times New Roman"/>
                <a:cs typeface="Times New Roman"/>
              </a:rPr>
              <a:t>175.128 surface thermal rad  down (STRD) - Unit: J m-2 - Accumulated field.</a:t>
            </a:r>
          </a:p>
          <a:p>
            <a:pPr marL="285750" indent="-285750">
              <a:buFont typeface="Arial"/>
              <a:buChar char="•"/>
            </a:pPr>
            <a:r>
              <a:rPr lang="en-US" dirty="0" smtClean="0">
                <a:latin typeface="Times New Roman"/>
                <a:cs typeface="Times New Roman"/>
              </a:rPr>
              <a:t>178.128 top net solar rad (TSR) – Unit: J m-2 - Net solar radiation at the top of the atmosphere. Accumulated field.</a:t>
            </a:r>
          </a:p>
          <a:p>
            <a:pPr marL="285750" indent="-285750">
              <a:buFont typeface="Arial"/>
              <a:buChar char="•"/>
            </a:pPr>
            <a:r>
              <a:rPr lang="en-US" dirty="0" smtClean="0">
                <a:latin typeface="Times New Roman"/>
                <a:cs typeface="Times New Roman"/>
              </a:rPr>
              <a:t>228.128 total precipitation (TP) - Unit: m. </a:t>
            </a:r>
            <a:endParaRPr lang="en-US" dirty="0">
              <a:latin typeface="Times New Roman"/>
              <a:cs typeface="Times New Roman"/>
            </a:endParaRPr>
          </a:p>
        </p:txBody>
      </p:sp>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Tree>
    <p:extLst>
      <p:ext uri="{BB962C8B-B14F-4D97-AF65-F5344CB8AC3E}">
        <p14:creationId xmlns:p14="http://schemas.microsoft.com/office/powerpoint/2010/main" val="23385565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028" y="751071"/>
            <a:ext cx="7427742" cy="5970866"/>
          </a:xfrm>
          <a:prstGeom prst="rect">
            <a:avLst/>
          </a:prstGeom>
          <a:ln>
            <a:solidFill>
              <a:srgbClr val="FF0000"/>
            </a:solidFill>
          </a:ln>
        </p:spPr>
        <p:txBody>
          <a:bodyPr wrap="square">
            <a:spAutoFit/>
          </a:bodyPr>
          <a:lstStyle/>
          <a:p>
            <a:r>
              <a:rPr lang="en-US" sz="2000" b="1" dirty="0" smtClean="0">
                <a:latin typeface="Times New Roman"/>
                <a:cs typeface="Times New Roman"/>
              </a:rPr>
              <a:t>Data Description</a:t>
            </a:r>
          </a:p>
          <a:p>
            <a:endParaRPr lang="en-US" b="1" dirty="0" smtClean="0">
              <a:latin typeface="Times New Roman"/>
              <a:cs typeface="Times New Roman"/>
            </a:endParaRPr>
          </a:p>
          <a:p>
            <a:r>
              <a:rPr lang="en-US" dirty="0" smtClean="0">
                <a:latin typeface="Times New Roman"/>
                <a:cs typeface="Times New Roman"/>
              </a:rPr>
              <a:t>The target variable is solar power.  There are </a:t>
            </a:r>
            <a:r>
              <a:rPr lang="en-US" sz="2000" b="1" dirty="0" smtClean="0">
                <a:latin typeface="Times New Roman"/>
                <a:cs typeface="Times New Roman"/>
              </a:rPr>
              <a:t>12 independent variables </a:t>
            </a:r>
            <a:r>
              <a:rPr lang="en-US" dirty="0" smtClean="0">
                <a:latin typeface="Times New Roman"/>
                <a:cs typeface="Times New Roman"/>
              </a:rPr>
              <a:t>from the ECMWF NWP output to be used as below.</a:t>
            </a:r>
          </a:p>
          <a:p>
            <a:endParaRPr lang="en-US" dirty="0" smtClean="0">
              <a:latin typeface="Times New Roman"/>
              <a:cs typeface="Times New Roman"/>
            </a:endParaRPr>
          </a:p>
          <a:p>
            <a:pPr marL="285750" indent="-285750">
              <a:buFont typeface="Arial"/>
              <a:buChar char="•"/>
            </a:pPr>
            <a:r>
              <a:rPr lang="en-US" dirty="0" smtClean="0">
                <a:latin typeface="Times New Roman"/>
                <a:cs typeface="Times New Roman"/>
              </a:rPr>
              <a:t>078.128 Total column liquid water (</a:t>
            </a:r>
            <a:r>
              <a:rPr lang="en-US" dirty="0" err="1" smtClean="0">
                <a:latin typeface="Times New Roman"/>
                <a:cs typeface="Times New Roman"/>
              </a:rPr>
              <a:t>tclw</a:t>
            </a:r>
            <a:r>
              <a:rPr lang="en-US" dirty="0" smtClean="0">
                <a:latin typeface="Times New Roman"/>
                <a:cs typeface="Times New Roman"/>
              </a:rPr>
              <a:t>) - unit (kg m**-2) - Vertical integral of cloud liquid water content.</a:t>
            </a:r>
          </a:p>
          <a:p>
            <a:pPr marL="285750" indent="-285750">
              <a:buFont typeface="Arial"/>
              <a:buChar char="•"/>
            </a:pPr>
            <a:r>
              <a:rPr lang="en-US" dirty="0" smtClean="0">
                <a:latin typeface="Times New Roman"/>
                <a:cs typeface="Times New Roman"/>
              </a:rPr>
              <a:t>079.128 Total column ice water (</a:t>
            </a:r>
            <a:r>
              <a:rPr lang="en-US" dirty="0" err="1" smtClean="0">
                <a:latin typeface="Times New Roman"/>
                <a:cs typeface="Times New Roman"/>
              </a:rPr>
              <a:t>tciw</a:t>
            </a:r>
            <a:r>
              <a:rPr lang="en-US" dirty="0" smtClean="0">
                <a:latin typeface="Times New Roman"/>
                <a:cs typeface="Times New Roman"/>
              </a:rPr>
              <a:t>) - unit (kg m**-2) - Vertical integral of cloud ice water content.</a:t>
            </a:r>
          </a:p>
          <a:p>
            <a:pPr marL="285750" indent="-285750">
              <a:buFont typeface="Arial"/>
              <a:buChar char="•"/>
            </a:pPr>
            <a:r>
              <a:rPr lang="en-US" dirty="0" smtClean="0">
                <a:latin typeface="Times New Roman"/>
                <a:cs typeface="Times New Roman"/>
              </a:rPr>
              <a:t>134.128 Surface pressure (SP) - Unit: Pa.</a:t>
            </a:r>
          </a:p>
          <a:p>
            <a:pPr marL="285750" indent="-285750">
              <a:buFont typeface="Arial"/>
              <a:buChar char="•"/>
            </a:pPr>
            <a:r>
              <a:rPr lang="en-US" dirty="0" smtClean="0">
                <a:latin typeface="Times New Roman"/>
                <a:cs typeface="Times New Roman"/>
              </a:rPr>
              <a:t>157.128 Relative humidity at 1000 mbar (r) -unit (%)</a:t>
            </a:r>
          </a:p>
          <a:p>
            <a:pPr marL="285750" indent="-285750">
              <a:buFont typeface="Arial"/>
              <a:buChar char="•"/>
            </a:pPr>
            <a:r>
              <a:rPr lang="en-US" dirty="0" smtClean="0">
                <a:latin typeface="Times New Roman"/>
                <a:cs typeface="Times New Roman"/>
              </a:rPr>
              <a:t>164.128 Total cloud cover (TCC) - Unit: (0-1) </a:t>
            </a:r>
          </a:p>
          <a:p>
            <a:pPr marL="285750" indent="-285750">
              <a:buFont typeface="Arial"/>
              <a:buChar char="•"/>
            </a:pPr>
            <a:r>
              <a:rPr lang="en-US" dirty="0" smtClean="0">
                <a:latin typeface="Times New Roman"/>
                <a:cs typeface="Times New Roman"/>
              </a:rPr>
              <a:t>165.128 10 metre U wind component (10u) - unit  (m s**-1)</a:t>
            </a:r>
          </a:p>
          <a:p>
            <a:pPr marL="285750" indent="-285750">
              <a:buFont typeface="Arial"/>
              <a:buChar char="•"/>
            </a:pPr>
            <a:r>
              <a:rPr lang="en-US" dirty="0" smtClean="0">
                <a:latin typeface="Times New Roman"/>
                <a:cs typeface="Times New Roman"/>
              </a:rPr>
              <a:t>166.128 10 metre V wind component (10V) - unit  (m s**-1)</a:t>
            </a:r>
          </a:p>
          <a:p>
            <a:pPr marL="285750" indent="-285750">
              <a:buFont typeface="Arial"/>
              <a:buChar char="•"/>
            </a:pPr>
            <a:r>
              <a:rPr lang="en-US" dirty="0" smtClean="0">
                <a:latin typeface="Times New Roman"/>
                <a:cs typeface="Times New Roman"/>
              </a:rPr>
              <a:t>167.128 2 metre temperature (2T) - Unit: K</a:t>
            </a:r>
          </a:p>
          <a:p>
            <a:pPr marL="285750" indent="-285750">
              <a:buFont typeface="Arial"/>
              <a:buChar char="•"/>
            </a:pPr>
            <a:r>
              <a:rPr lang="en-US" dirty="0" smtClean="0">
                <a:solidFill>
                  <a:srgbClr val="FF0000"/>
                </a:solidFill>
                <a:latin typeface="Times New Roman"/>
                <a:cs typeface="Times New Roman"/>
              </a:rPr>
              <a:t>169.128 Surface solar rad down (SSRD) - Unit: J m-</a:t>
            </a:r>
            <a:r>
              <a:rPr lang="en-US" baseline="30000" dirty="0" smtClean="0">
                <a:solidFill>
                  <a:srgbClr val="FF0000"/>
                </a:solidFill>
                <a:latin typeface="Times New Roman"/>
                <a:cs typeface="Times New Roman"/>
              </a:rPr>
              <a:t>2</a:t>
            </a:r>
            <a:r>
              <a:rPr lang="en-US" dirty="0" smtClean="0">
                <a:solidFill>
                  <a:srgbClr val="FF0000"/>
                </a:solidFill>
                <a:latin typeface="Times New Roman"/>
                <a:cs typeface="Times New Roman"/>
              </a:rPr>
              <a:t> - Accumulated field</a:t>
            </a:r>
          </a:p>
          <a:p>
            <a:pPr marL="285750" indent="-285750">
              <a:buFont typeface="Arial"/>
              <a:buChar char="•"/>
            </a:pPr>
            <a:r>
              <a:rPr lang="en-US" dirty="0" smtClean="0">
                <a:latin typeface="Times New Roman"/>
                <a:cs typeface="Times New Roman"/>
              </a:rPr>
              <a:t>175.128 Surface thermal rad  down (STRD) - Unit: J m</a:t>
            </a:r>
            <a:r>
              <a:rPr lang="en-US" baseline="30000" dirty="0" smtClean="0">
                <a:latin typeface="Times New Roman"/>
                <a:cs typeface="Times New Roman"/>
              </a:rPr>
              <a:t>-2 </a:t>
            </a:r>
            <a:r>
              <a:rPr lang="en-US" dirty="0" smtClean="0">
                <a:latin typeface="Times New Roman"/>
                <a:cs typeface="Times New Roman"/>
              </a:rPr>
              <a:t>- Accumulated field.</a:t>
            </a:r>
          </a:p>
          <a:p>
            <a:pPr marL="285750" indent="-285750">
              <a:buFont typeface="Arial"/>
              <a:buChar char="•"/>
            </a:pPr>
            <a:r>
              <a:rPr lang="en-US" dirty="0" smtClean="0">
                <a:latin typeface="Times New Roman"/>
                <a:cs typeface="Times New Roman"/>
              </a:rPr>
              <a:t>178.128 Top net solar rad (TSR) – Unit: J m</a:t>
            </a:r>
            <a:r>
              <a:rPr lang="en-US" baseline="30000" dirty="0" smtClean="0">
                <a:latin typeface="Times New Roman"/>
                <a:cs typeface="Times New Roman"/>
              </a:rPr>
              <a:t>-2 </a:t>
            </a:r>
            <a:r>
              <a:rPr lang="en-US" dirty="0" smtClean="0">
                <a:latin typeface="Times New Roman"/>
                <a:cs typeface="Times New Roman"/>
              </a:rPr>
              <a:t>- Net solar radiation at the top of the atmosphere. Accumulated field.</a:t>
            </a:r>
          </a:p>
          <a:p>
            <a:pPr marL="285750" indent="-285750">
              <a:buFont typeface="Arial"/>
              <a:buChar char="•"/>
            </a:pPr>
            <a:r>
              <a:rPr lang="en-US" dirty="0" smtClean="0">
                <a:latin typeface="Times New Roman"/>
                <a:cs typeface="Times New Roman"/>
              </a:rPr>
              <a:t>228.128 Total precipitation (TP) - Unit: m. </a:t>
            </a:r>
            <a:endParaRPr lang="en-US" dirty="0">
              <a:latin typeface="Times New Roman"/>
              <a:cs typeface="Times New Roman"/>
            </a:endParaRPr>
          </a:p>
        </p:txBody>
      </p:sp>
      <p:sp>
        <p:nvSpPr>
          <p:cNvPr id="4" name="TextBox 3"/>
          <p:cNvSpPr txBox="1"/>
          <p:nvPr/>
        </p:nvSpPr>
        <p:spPr>
          <a:xfrm>
            <a:off x="2073980" y="289406"/>
            <a:ext cx="5836081" cy="461665"/>
          </a:xfrm>
          <a:prstGeom prst="rect">
            <a:avLst/>
          </a:prstGeom>
          <a:noFill/>
        </p:spPr>
        <p:txBody>
          <a:bodyPr wrap="square" rtlCol="0">
            <a:spAutoFit/>
          </a:bodyPr>
          <a:lstStyle/>
          <a:p>
            <a:pPr algn="ctr"/>
            <a:r>
              <a:rPr lang="en-US" sz="2400" dirty="0" smtClean="0">
                <a:latin typeface="Times New Roman"/>
                <a:cs typeface="Times New Roman"/>
              </a:rPr>
              <a:t>Solar Power Forecasting Track </a:t>
            </a:r>
          </a:p>
        </p:txBody>
      </p:sp>
    </p:spTree>
    <p:extLst>
      <p:ext uri="{BB962C8B-B14F-4D97-AF65-F5344CB8AC3E}">
        <p14:creationId xmlns:p14="http://schemas.microsoft.com/office/powerpoint/2010/main" val="105538035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2497</TotalTime>
  <Words>2316</Words>
  <Application>Microsoft Macintosh PowerPoint</Application>
  <PresentationFormat>On-screen Show (4:3)</PresentationFormat>
  <Paragraphs>437</Paragraphs>
  <Slides>69</Slides>
  <Notes>39</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256</cp:revision>
  <cp:lastPrinted>2014-10-29T10:02:41Z</cp:lastPrinted>
  <dcterms:created xsi:type="dcterms:W3CDTF">2014-09-17T01:33:54Z</dcterms:created>
  <dcterms:modified xsi:type="dcterms:W3CDTF">2014-11-19T13:40:09Z</dcterms:modified>
</cp:coreProperties>
</file>